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65" r:id="rId3"/>
    <p:sldId id="263" r:id="rId4"/>
    <p:sldId id="266" r:id="rId5"/>
    <p:sldId id="298" r:id="rId6"/>
    <p:sldId id="315" r:id="rId7"/>
    <p:sldId id="297" r:id="rId8"/>
    <p:sldId id="316" r:id="rId9"/>
    <p:sldId id="318" r:id="rId10"/>
    <p:sldId id="320" r:id="rId11"/>
    <p:sldId id="321" r:id="rId12"/>
    <p:sldId id="322" r:id="rId13"/>
    <p:sldId id="273" r:id="rId14"/>
    <p:sldId id="305" r:id="rId15"/>
    <p:sldId id="304" r:id="rId16"/>
    <p:sldId id="323" r:id="rId17"/>
    <p:sldId id="306" r:id="rId18"/>
    <p:sldId id="324" r:id="rId19"/>
    <p:sldId id="326" r:id="rId20"/>
    <p:sldId id="325" r:id="rId21"/>
    <p:sldId id="327" r:id="rId22"/>
    <p:sldId id="328" r:id="rId23"/>
    <p:sldId id="329" r:id="rId24"/>
    <p:sldId id="307" r:id="rId25"/>
    <p:sldId id="293" r:id="rId26"/>
    <p:sldId id="277" r:id="rId27"/>
    <p:sldId id="314" r:id="rId28"/>
  </p:sldIdLst>
  <p:sldSz cx="9144000" cy="5143500" type="screen16x9"/>
  <p:notesSz cx="6858000" cy="9144000"/>
  <p:embeddedFontLst>
    <p:embeddedFont>
      <p:font typeface="Tmon몬소리 Black" panose="020B0600000101010101" charset="-127"/>
      <p:bold r:id="rId29"/>
    </p:embeddedFont>
    <p:embeddedFont>
      <p:font typeface="LAB디지털" panose="02020603020101020101" pitchFamily="18" charset="-127"/>
      <p:regular r:id="rId30"/>
    </p:embeddedFont>
    <p:embeddedFont>
      <p:font typeface="Rix열정도" panose="00000500000000000000" pitchFamily="2" charset="-127"/>
      <p:regular r:id="rId31"/>
    </p:embeddedFon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2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4241">
          <p15:clr>
            <a:srgbClr val="A4A3A4"/>
          </p15:clr>
        </p15:guide>
        <p15:guide id="4" pos="83" userDrawn="1">
          <p15:clr>
            <a:srgbClr val="A4A3A4"/>
          </p15:clr>
        </p15:guide>
        <p15:guide id="5" orient="horz" pos="12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500"/>
    <a:srgbClr val="A22E5A"/>
    <a:srgbClr val="0A5FCC"/>
    <a:srgbClr val="FFD500"/>
    <a:srgbClr val="C6E1F4"/>
    <a:srgbClr val="C6E190"/>
    <a:srgbClr val="1B1853"/>
    <a:srgbClr val="EAEFD5"/>
    <a:srgbClr val="004E4B"/>
    <a:srgbClr val="003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804" y="126"/>
      </p:cViewPr>
      <p:guideLst>
        <p:guide orient="horz" pos="562"/>
        <p:guide pos="234"/>
        <p:guide pos="4241"/>
        <p:guide pos="83"/>
        <p:guide orient="horz" pos="12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59999" cy="59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BF205D7F-88D8-4DD5-8724-7348B2D4EAE3}"/>
    <pc:docChg chg="custSel delSld modSld">
      <pc:chgData name="강환수" userId="f1cac8d9-9172-4d6c-9b10-74cb51d57900" providerId="ADAL" clId="{BF205D7F-88D8-4DD5-8724-7348B2D4EAE3}" dt="2023-12-05T00:52:43.397" v="59" actId="2696"/>
      <pc:docMkLst>
        <pc:docMk/>
      </pc:docMkLst>
      <pc:sldChg chg="modSp">
        <pc:chgData name="강환수" userId="f1cac8d9-9172-4d6c-9b10-74cb51d57900" providerId="ADAL" clId="{BF205D7F-88D8-4DD5-8724-7348B2D4EAE3}" dt="2023-12-05T00:45:02.945" v="50" actId="6549"/>
        <pc:sldMkLst>
          <pc:docMk/>
          <pc:sldMk cId="4103848195" sldId="305"/>
        </pc:sldMkLst>
        <pc:spChg chg="mod">
          <ac:chgData name="강환수" userId="f1cac8d9-9172-4d6c-9b10-74cb51d57900" providerId="ADAL" clId="{BF205D7F-88D8-4DD5-8724-7348B2D4EAE3}" dt="2023-12-05T00:45:02.945" v="50" actId="6549"/>
          <ac:spMkLst>
            <pc:docMk/>
            <pc:sldMk cId="4103848195" sldId="305"/>
            <ac:spMk id="23" creationId="{5DDAEC14-1222-1A57-ED23-614942ED227F}"/>
          </ac:spMkLst>
        </pc:spChg>
      </pc:sldChg>
      <pc:sldChg chg="del">
        <pc:chgData name="강환수" userId="f1cac8d9-9172-4d6c-9b10-74cb51d57900" providerId="ADAL" clId="{BF205D7F-88D8-4DD5-8724-7348B2D4EAE3}" dt="2023-12-05T00:52:43.397" v="59" actId="2696"/>
        <pc:sldMkLst>
          <pc:docMk/>
          <pc:sldMk cId="1217581105" sldId="313"/>
        </pc:sldMkLst>
      </pc:sldChg>
      <pc:sldChg chg="addSp delSp modSp">
        <pc:chgData name="강환수" userId="f1cac8d9-9172-4d6c-9b10-74cb51d57900" providerId="ADAL" clId="{BF205D7F-88D8-4DD5-8724-7348B2D4EAE3}" dt="2023-12-05T00:40:27.185" v="13" actId="1037"/>
        <pc:sldMkLst>
          <pc:docMk/>
          <pc:sldMk cId="1631781689" sldId="321"/>
        </pc:sldMkLst>
        <pc:picChg chg="add mod">
          <ac:chgData name="강환수" userId="f1cac8d9-9172-4d6c-9b10-74cb51d57900" providerId="ADAL" clId="{BF205D7F-88D8-4DD5-8724-7348B2D4EAE3}" dt="2023-12-05T00:40:27.185" v="13" actId="1037"/>
          <ac:picMkLst>
            <pc:docMk/>
            <pc:sldMk cId="1631781689" sldId="321"/>
            <ac:picMk id="2" creationId="{C09FE123-40B6-4B3B-871D-A01546348EE1}"/>
          </ac:picMkLst>
        </pc:picChg>
        <pc:picChg chg="del">
          <ac:chgData name="강환수" userId="f1cac8d9-9172-4d6c-9b10-74cb51d57900" providerId="ADAL" clId="{BF205D7F-88D8-4DD5-8724-7348B2D4EAE3}" dt="2023-12-05T00:40:03.106" v="4" actId="478"/>
          <ac:picMkLst>
            <pc:docMk/>
            <pc:sldMk cId="1631781689" sldId="321"/>
            <ac:picMk id="8" creationId="{B26D1B53-6D17-AD04-BEB2-480EFF15E803}"/>
          </ac:picMkLst>
        </pc:picChg>
      </pc:sldChg>
      <pc:sldChg chg="addSp delSp modSp">
        <pc:chgData name="강환수" userId="f1cac8d9-9172-4d6c-9b10-74cb51d57900" providerId="ADAL" clId="{BF205D7F-88D8-4DD5-8724-7348B2D4EAE3}" dt="2023-12-05T00:43:35.728" v="48" actId="1038"/>
        <pc:sldMkLst>
          <pc:docMk/>
          <pc:sldMk cId="2314115996" sldId="322"/>
        </pc:sldMkLst>
        <pc:picChg chg="del">
          <ac:chgData name="강환수" userId="f1cac8d9-9172-4d6c-9b10-74cb51d57900" providerId="ADAL" clId="{BF205D7F-88D8-4DD5-8724-7348B2D4EAE3}" dt="2023-12-05T00:42:59.217" v="17" actId="478"/>
          <ac:picMkLst>
            <pc:docMk/>
            <pc:sldMk cId="2314115996" sldId="322"/>
            <ac:picMk id="2" creationId="{3F3E776F-842C-026C-B412-7DBA114B4ABA}"/>
          </ac:picMkLst>
        </pc:picChg>
        <pc:picChg chg="del">
          <ac:chgData name="강환수" userId="f1cac8d9-9172-4d6c-9b10-74cb51d57900" providerId="ADAL" clId="{BF205D7F-88D8-4DD5-8724-7348B2D4EAE3}" dt="2023-12-05T00:43:31.104" v="26" actId="478"/>
          <ac:picMkLst>
            <pc:docMk/>
            <pc:sldMk cId="2314115996" sldId="322"/>
            <ac:picMk id="3" creationId="{6E93963C-EE31-A973-A0C3-735E1073916F}"/>
          </ac:picMkLst>
        </pc:picChg>
        <pc:picChg chg="add mod">
          <ac:chgData name="강환수" userId="f1cac8d9-9172-4d6c-9b10-74cb51d57900" providerId="ADAL" clId="{BF205D7F-88D8-4DD5-8724-7348B2D4EAE3}" dt="2023-12-05T00:43:05.047" v="19" actId="14100"/>
          <ac:picMkLst>
            <pc:docMk/>
            <pc:sldMk cId="2314115996" sldId="322"/>
            <ac:picMk id="4" creationId="{B363C7FA-85C2-4EA1-8EEE-1EB46DF4B168}"/>
          </ac:picMkLst>
        </pc:picChg>
        <pc:picChg chg="add mod">
          <ac:chgData name="강환수" userId="f1cac8d9-9172-4d6c-9b10-74cb51d57900" providerId="ADAL" clId="{BF205D7F-88D8-4DD5-8724-7348B2D4EAE3}" dt="2023-12-05T00:43:35.728" v="48" actId="1038"/>
          <ac:picMkLst>
            <pc:docMk/>
            <pc:sldMk cId="2314115996" sldId="322"/>
            <ac:picMk id="7" creationId="{BEE18536-F9F4-4A42-9E51-6746AFDF58C8}"/>
          </ac:picMkLst>
        </pc:picChg>
      </pc:sldChg>
      <pc:sldChg chg="addSp delSp modSp">
        <pc:chgData name="강환수" userId="f1cac8d9-9172-4d6c-9b10-74cb51d57900" providerId="ADAL" clId="{BF205D7F-88D8-4DD5-8724-7348B2D4EAE3}" dt="2023-12-05T00:50:20.223" v="58" actId="1035"/>
        <pc:sldMkLst>
          <pc:docMk/>
          <pc:sldMk cId="1816182785" sldId="325"/>
        </pc:sldMkLst>
        <pc:picChg chg="add mod">
          <ac:chgData name="강환수" userId="f1cac8d9-9172-4d6c-9b10-74cb51d57900" providerId="ADAL" clId="{BF205D7F-88D8-4DD5-8724-7348B2D4EAE3}" dt="2023-12-05T00:50:20.223" v="58" actId="1035"/>
          <ac:picMkLst>
            <pc:docMk/>
            <pc:sldMk cId="1816182785" sldId="325"/>
            <ac:picMk id="2" creationId="{6C6AA9F6-0011-4E9A-B8BB-7A505B3518E6}"/>
          </ac:picMkLst>
        </pc:picChg>
        <pc:picChg chg="del">
          <ac:chgData name="강환수" userId="f1cac8d9-9172-4d6c-9b10-74cb51d57900" providerId="ADAL" clId="{BF205D7F-88D8-4DD5-8724-7348B2D4EAE3}" dt="2023-12-05T00:50:08.199" v="53" actId="478"/>
          <ac:picMkLst>
            <pc:docMk/>
            <pc:sldMk cId="1816182785" sldId="325"/>
            <ac:picMk id="11" creationId="{8317B2EA-E860-C4F5-C7E4-E8EBB144B2C0}"/>
          </ac:picMkLst>
        </pc:picChg>
      </pc:sldChg>
    </pc:docChg>
  </pc:docChgLst>
  <pc:docChgLst>
    <pc:chgData name=" " userId="f1cac8d9-9172-4d6c-9b10-74cb51d57900" providerId="ADAL" clId="{D8784D5E-73FC-40ED-B1C1-92C82FBBB1DC}"/>
    <pc:docChg chg="custSel modSld">
      <pc:chgData name=" " userId="f1cac8d9-9172-4d6c-9b10-74cb51d57900" providerId="ADAL" clId="{D8784D5E-73FC-40ED-B1C1-92C82FBBB1DC}" dt="2023-12-06T09:52:07.225" v="31" actId="14100"/>
      <pc:docMkLst>
        <pc:docMk/>
      </pc:docMkLst>
      <pc:sldChg chg="modSp">
        <pc:chgData name=" " userId="f1cac8d9-9172-4d6c-9b10-74cb51d57900" providerId="ADAL" clId="{D8784D5E-73FC-40ED-B1C1-92C82FBBB1DC}" dt="2023-12-06T09:52:07.225" v="31" actId="14100"/>
        <pc:sldMkLst>
          <pc:docMk/>
          <pc:sldMk cId="4137346639" sldId="277"/>
        </pc:sldMkLst>
        <pc:picChg chg="mod">
          <ac:chgData name=" " userId="f1cac8d9-9172-4d6c-9b10-74cb51d57900" providerId="ADAL" clId="{D8784D5E-73FC-40ED-B1C1-92C82FBBB1DC}" dt="2023-12-06T09:52:07.225" v="31" actId="14100"/>
          <ac:picMkLst>
            <pc:docMk/>
            <pc:sldMk cId="4137346639" sldId="277"/>
            <ac:picMk id="2" creationId="{C946968B-692F-7591-8287-DA71A3C16C42}"/>
          </ac:picMkLst>
        </pc:picChg>
        <pc:picChg chg="mod">
          <ac:chgData name=" " userId="f1cac8d9-9172-4d6c-9b10-74cb51d57900" providerId="ADAL" clId="{D8784D5E-73FC-40ED-B1C1-92C82FBBB1DC}" dt="2023-12-06T09:52:07.225" v="31" actId="14100"/>
          <ac:picMkLst>
            <pc:docMk/>
            <pc:sldMk cId="4137346639" sldId="277"/>
            <ac:picMk id="20" creationId="{6825752E-F521-9B6D-7E00-65F5E2B9AB66}"/>
          </ac:picMkLst>
        </pc:picChg>
      </pc:sldChg>
      <pc:sldChg chg="modSp">
        <pc:chgData name=" " userId="f1cac8d9-9172-4d6c-9b10-74cb51d57900" providerId="ADAL" clId="{D8784D5E-73FC-40ED-B1C1-92C82FBBB1DC}" dt="2023-12-06T09:51:15.621" v="30" actId="14100"/>
        <pc:sldMkLst>
          <pc:docMk/>
          <pc:sldMk cId="1160831229" sldId="318"/>
        </pc:sldMkLst>
        <pc:picChg chg="mod">
          <ac:chgData name=" " userId="f1cac8d9-9172-4d6c-9b10-74cb51d57900" providerId="ADAL" clId="{D8784D5E-73FC-40ED-B1C1-92C82FBBB1DC}" dt="2023-12-06T09:51:15.621" v="30" actId="14100"/>
          <ac:picMkLst>
            <pc:docMk/>
            <pc:sldMk cId="1160831229" sldId="318"/>
            <ac:picMk id="8" creationId="{232691ED-4EFB-1519-3CBD-C23229638F82}"/>
          </ac:picMkLst>
        </pc:picChg>
      </pc:sldChg>
      <pc:sldChg chg="addSp delSp modSp">
        <pc:chgData name=" " userId="f1cac8d9-9172-4d6c-9b10-74cb51d57900" providerId="ADAL" clId="{D8784D5E-73FC-40ED-B1C1-92C82FBBB1DC}" dt="2023-12-06T09:50:49.723" v="28" actId="1037"/>
        <pc:sldMkLst>
          <pc:docMk/>
          <pc:sldMk cId="1095886714" sldId="320"/>
        </pc:sldMkLst>
        <pc:picChg chg="del">
          <ac:chgData name=" " userId="f1cac8d9-9172-4d6c-9b10-74cb51d57900" providerId="ADAL" clId="{D8784D5E-73FC-40ED-B1C1-92C82FBBB1DC}" dt="2023-12-06T09:50:29.258" v="13" actId="478"/>
          <ac:picMkLst>
            <pc:docMk/>
            <pc:sldMk cId="1095886714" sldId="320"/>
            <ac:picMk id="3" creationId="{9EB4EAA3-8C81-D2FA-194B-6018D549A60A}"/>
          </ac:picMkLst>
        </pc:picChg>
        <pc:picChg chg="add mod">
          <ac:chgData name=" " userId="f1cac8d9-9172-4d6c-9b10-74cb51d57900" providerId="ADAL" clId="{D8784D5E-73FC-40ED-B1C1-92C82FBBB1DC}" dt="2023-12-06T09:50:49.723" v="28" actId="1037"/>
          <ac:picMkLst>
            <pc:docMk/>
            <pc:sldMk cId="1095886714" sldId="320"/>
            <ac:picMk id="7" creationId="{530BC4AC-6615-401F-B2D6-986A5A7D38FA}"/>
          </ac:picMkLst>
        </pc:picChg>
      </pc:sldChg>
      <pc:sldChg chg="addSp delSp modSp">
        <pc:chgData name=" " userId="f1cac8d9-9172-4d6c-9b10-74cb51d57900" providerId="ADAL" clId="{D8784D5E-73FC-40ED-B1C1-92C82FBBB1DC}" dt="2023-12-06T09:51:10.760" v="29" actId="14100"/>
        <pc:sldMkLst>
          <pc:docMk/>
          <pc:sldMk cId="2314115996" sldId="322"/>
        </pc:sldMkLst>
        <pc:picChg chg="add mod">
          <ac:chgData name=" " userId="f1cac8d9-9172-4d6c-9b10-74cb51d57900" providerId="ADAL" clId="{D8784D5E-73FC-40ED-B1C1-92C82FBBB1DC}" dt="2023-12-06T09:51:10.760" v="29" actId="14100"/>
          <ac:picMkLst>
            <pc:docMk/>
            <pc:sldMk cId="2314115996" sldId="322"/>
            <ac:picMk id="2" creationId="{A90EDCA9-6CC3-4ECC-BC6C-FD4C3A0330E2}"/>
          </ac:picMkLst>
        </pc:picChg>
        <pc:picChg chg="add mod">
          <ac:chgData name=" " userId="f1cac8d9-9172-4d6c-9b10-74cb51d57900" providerId="ADAL" clId="{D8784D5E-73FC-40ED-B1C1-92C82FBBB1DC}" dt="2023-12-06T09:49:52.215" v="12" actId="1076"/>
          <ac:picMkLst>
            <pc:docMk/>
            <pc:sldMk cId="2314115996" sldId="322"/>
            <ac:picMk id="3" creationId="{482D0BCC-9095-4EB5-B869-0C6E4FD69F23}"/>
          </ac:picMkLst>
        </pc:picChg>
        <pc:picChg chg="del">
          <ac:chgData name=" " userId="f1cac8d9-9172-4d6c-9b10-74cb51d57900" providerId="ADAL" clId="{D8784D5E-73FC-40ED-B1C1-92C82FBBB1DC}" dt="2023-12-06T09:49:21.242" v="2" actId="478"/>
          <ac:picMkLst>
            <pc:docMk/>
            <pc:sldMk cId="2314115996" sldId="322"/>
            <ac:picMk id="4" creationId="{B363C7FA-85C2-4EA1-8EEE-1EB46DF4B168}"/>
          </ac:picMkLst>
        </pc:picChg>
        <pc:picChg chg="del">
          <ac:chgData name=" " userId="f1cac8d9-9172-4d6c-9b10-74cb51d57900" providerId="ADAL" clId="{D8784D5E-73FC-40ED-B1C1-92C82FBBB1DC}" dt="2023-12-06T09:49:43.762" v="8" actId="478"/>
          <ac:picMkLst>
            <pc:docMk/>
            <pc:sldMk cId="2314115996" sldId="322"/>
            <ac:picMk id="7" creationId="{BEE18536-F9F4-4A42-9E51-6746AFDF58C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asio\매\2023_작업\04. [모션파크]동양미래대_오픈소스_ppt\02.프로토\데이터분석\intro_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asio\매\2023_작업\04. [모션파크]동양미래대_오픈소스_ppt\02.프로토\데이터분석\intro_obj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asio\매\2023_작업\04. [모션파크]동양미래대_오픈소스_ppt\02.프로토\데이터분석\intro_txt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9173DE-F58B-82AD-84A5-D462DE19E914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6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sio\매\2023_작업\04. [모션파크]동양미래대_오픈소스_ppt\07.UI시안\학습목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0" y="-657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학습개요</a:t>
            </a:r>
            <a:r>
              <a:rPr lang="ko-KR" altLang="en-US" sz="1800" spc="300" dirty="0">
                <a:solidFill>
                  <a:schemeClr val="bg1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와 </a:t>
            </a:r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학습목표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D62ED5F2-3CF7-48D1-07D5-60DEBCDF7507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5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casio\매\2023_작업\04. [모션파크]동양미래대_깃과깃허브\07.UI시안\시안\icon\정리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r="18232"/>
          <a:stretch/>
        </p:blipFill>
        <p:spPr bwMode="auto">
          <a:xfrm>
            <a:off x="0" y="280766"/>
            <a:ext cx="9144000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/>
          <a:stretch/>
        </p:blipFill>
        <p:spPr bwMode="auto">
          <a:xfrm>
            <a:off x="0" y="280765"/>
            <a:ext cx="9139471" cy="48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717" y="280766"/>
            <a:ext cx="8666036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1188" b="22182"/>
          <a:stretch/>
        </p:blipFill>
        <p:spPr bwMode="auto">
          <a:xfrm>
            <a:off x="-1" y="-6221"/>
            <a:ext cx="9144001" cy="514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CE2E7B21-6C47-6DEC-D0D3-FD8A5478E71B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69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48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01.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95016" y="-3720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한글 폰트 사용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8DFF46C-7DAD-ACB9-C4ED-DE85B4E3C015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47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02.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hist()</a:t>
            </a:r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와 </a:t>
            </a:r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boxplot() </a:t>
            </a:r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그리기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AE75262-0590-6F1F-2887-0BA6E49122E6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78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03.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주피터 노트북을 활용한 코딩 기초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9427723-EE3D-DD15-94FB-7C827C7224DB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asio\매\2023_작업\04. [모션파크]동양미래대_오픈소스_ppt\07.UI시안\학습정리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0" y="-65734"/>
            <a:ext cx="13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4EBAD4-2927-448C-BB7D-65534FD0CB7E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6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C:\Users\casio\매\2023_작업\04. [모션파크]동양미래대_오픈소스_ppt\02.프로토\데이터분석\bg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0" r:id="rId3"/>
    <p:sldLayoutId id="2147483655" r:id="rId4"/>
    <p:sldLayoutId id="2147483649" r:id="rId5"/>
    <p:sldLayoutId id="2147483657" r:id="rId6"/>
    <p:sldLayoutId id="2147483658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23.wmf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wm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wmf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1549610" y="2787774"/>
            <a:ext cx="6044781" cy="504056"/>
          </a:xfrm>
          <a:prstGeom prst="roundRect">
            <a:avLst>
              <a:gd name="adj" fmla="val 50000"/>
            </a:avLst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Lecture 11.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한글폰트와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hist() boxplot() </a:t>
            </a: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그리기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02346" y="3670920"/>
            <a:ext cx="45393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인공지능소프트웨어학과</a:t>
            </a:r>
            <a:r>
              <a:rPr lang="ko-KR" altLang="en-US" sz="1300" dirty="0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 </a:t>
            </a:r>
            <a:r>
              <a:rPr lang="ko-KR" altLang="en-US" sz="15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김준휘</a:t>
            </a:r>
            <a:r>
              <a:rPr lang="ko-KR" altLang="en-US" sz="1500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교수</a:t>
            </a:r>
            <a:endParaRPr lang="en-US" altLang="ko-KR" sz="1500" dirty="0">
              <a:ln w="18415" cmpd="sng">
                <a:noFill/>
                <a:prstDash val="solid"/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>
            <a:extLst>
              <a:ext uri="{FF2B5EF4-FFF2-40B4-BE49-F238E27FC236}">
                <a16:creationId xmlns:a16="http://schemas.microsoft.com/office/drawing/2014/main" id="{FF477A14-E60C-A9AB-2AF6-C60E90F89905}"/>
              </a:ext>
            </a:extLst>
          </p:cNvPr>
          <p:cNvSpPr/>
          <p:nvPr/>
        </p:nvSpPr>
        <p:spPr>
          <a:xfrm rot="10800000">
            <a:off x="202776" y="277856"/>
            <a:ext cx="292924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B1651-A45C-A786-D9B4-0B75B72A0F20}"/>
              </a:ext>
            </a:extLst>
          </p:cNvPr>
          <p:cNvSpPr txBox="1"/>
          <p:nvPr/>
        </p:nvSpPr>
        <p:spPr>
          <a:xfrm>
            <a:off x="554217" y="267031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한글 폰트 사용하기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(6)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6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1BEBE0DD-1C33-F0AD-496D-A76F0C433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DCA4C0C-364B-7461-3E9D-E1C0BD18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906416"/>
            <a:ext cx="8482781" cy="173991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0BC4AC-6615-401F-B2D6-986A5A7D3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036" y="2151757"/>
            <a:ext cx="3507069" cy="281183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9588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>
            <a:extLst>
              <a:ext uri="{FF2B5EF4-FFF2-40B4-BE49-F238E27FC236}">
                <a16:creationId xmlns:a16="http://schemas.microsoft.com/office/drawing/2014/main" id="{FF477A14-E60C-A9AB-2AF6-C60E90F89905}"/>
              </a:ext>
            </a:extLst>
          </p:cNvPr>
          <p:cNvSpPr/>
          <p:nvPr/>
        </p:nvSpPr>
        <p:spPr>
          <a:xfrm rot="10800000">
            <a:off x="202775" y="277855"/>
            <a:ext cx="406922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B1651-A45C-A786-D9B4-0B75B72A0F20}"/>
              </a:ext>
            </a:extLst>
          </p:cNvPr>
          <p:cNvSpPr txBox="1"/>
          <p:nvPr/>
        </p:nvSpPr>
        <p:spPr>
          <a:xfrm>
            <a:off x="554217" y="267031"/>
            <a:ext cx="341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x, y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축 눈금과 내부 그리드 선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6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1BEBE0DD-1C33-F0AD-496D-A76F0C433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D93AB7-0BA4-F73D-46FA-E7DF2415F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50"/>
          <a:stretch/>
        </p:blipFill>
        <p:spPr>
          <a:xfrm>
            <a:off x="371475" y="892175"/>
            <a:ext cx="8040461" cy="16152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09FE123-40B6-4B3B-871D-A01546348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19" y="2159964"/>
            <a:ext cx="3242770" cy="25717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3178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다리꼴 8">
            <a:extLst>
              <a:ext uri="{FF2B5EF4-FFF2-40B4-BE49-F238E27FC236}">
                <a16:creationId xmlns:a16="http://schemas.microsoft.com/office/drawing/2014/main" id="{48D09A05-C2A7-0EC4-192E-4771D80A346B}"/>
              </a:ext>
            </a:extLst>
          </p:cNvPr>
          <p:cNvSpPr/>
          <p:nvPr/>
        </p:nvSpPr>
        <p:spPr>
          <a:xfrm rot="10800000">
            <a:off x="202775" y="277855"/>
            <a:ext cx="406922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B1651-A45C-A786-D9B4-0B75B72A0F20}"/>
              </a:ext>
            </a:extLst>
          </p:cNvPr>
          <p:cNvSpPr txBox="1"/>
          <p:nvPr/>
        </p:nvSpPr>
        <p:spPr>
          <a:xfrm>
            <a:off x="554217" y="267031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x, y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축 눈금과 내부 그리드 선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6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1BEBE0DD-1C33-F0AD-496D-A76F0C433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0EDCA9-6CC3-4ECC-BC6C-FD4C3A033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4" y="768878"/>
            <a:ext cx="3580516" cy="30628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2D0BCC-9095-4EB5-B869-0C6E4FD6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81" y="2571750"/>
            <a:ext cx="2822559" cy="223849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1411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995" y="1692414"/>
            <a:ext cx="44021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hist()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와 </a:t>
            </a:r>
            <a:endParaRPr lang="en-US" altLang="ko-KR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boxplot() 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그리기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02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01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9"/>
            <a:ext cx="364923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92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히스토그램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(Histogram)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5666653" cy="381262"/>
            <a:chOff x="202779" y="447056"/>
            <a:chExt cx="5666653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5392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데이터의 분포 상태를 직사각형 모양의 도수 분포 그래프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EC3B91-90C4-FF39-40EA-7621A8EFDF98}"/>
              </a:ext>
            </a:extLst>
          </p:cNvPr>
          <p:cNvGrpSpPr/>
          <p:nvPr/>
        </p:nvGrpSpPr>
        <p:grpSpPr>
          <a:xfrm>
            <a:off x="543218" y="1090665"/>
            <a:ext cx="4928767" cy="338554"/>
            <a:chOff x="543218" y="792459"/>
            <a:chExt cx="4928767" cy="338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432A14-CE73-E889-89FD-8BD70142F6F3}"/>
                </a:ext>
              </a:extLst>
            </p:cNvPr>
            <p:cNvSpPr txBox="1"/>
            <p:nvPr/>
          </p:nvSpPr>
          <p:spPr>
            <a:xfrm>
              <a:off x="713048" y="792459"/>
              <a:ext cx="4758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데이터의 빈도에 따라 직사각형의 높이</a:t>
              </a:r>
              <a:r>
                <a:rPr lang="en-US" altLang="ko-KR" sz="1600" dirty="0">
                  <a:latin typeface="+mn-ea"/>
                </a:rPr>
                <a:t>(</a:t>
              </a:r>
              <a:r>
                <a:rPr lang="ko-KR" altLang="en-US" sz="1600" dirty="0">
                  <a:latin typeface="+mn-ea"/>
                </a:rPr>
                <a:t>빈도 수</a:t>
              </a:r>
              <a:r>
                <a:rPr lang="en-US" altLang="ko-KR" sz="1600" dirty="0">
                  <a:latin typeface="+mn-ea"/>
                </a:rPr>
                <a:t>)</a:t>
              </a:r>
              <a:r>
                <a:rPr lang="ko-KR" altLang="en-US" sz="1600" dirty="0">
                  <a:latin typeface="+mn-ea"/>
                </a:rPr>
                <a:t>가 결정</a:t>
              </a:r>
            </a:p>
          </p:txBody>
        </p:sp>
        <p:pic>
          <p:nvPicPr>
            <p:cNvPr id="2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7548CBFB-B228-4171-8D65-90FF7B951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24DC81-273E-7ED1-EE70-6647AE8C7E68}"/>
              </a:ext>
            </a:extLst>
          </p:cNvPr>
          <p:cNvGrpSpPr/>
          <p:nvPr/>
        </p:nvGrpSpPr>
        <p:grpSpPr>
          <a:xfrm>
            <a:off x="543218" y="1441155"/>
            <a:ext cx="1749108" cy="338554"/>
            <a:chOff x="543218" y="792459"/>
            <a:chExt cx="1749108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DAEC14-1222-1A57-ED23-614942ED227F}"/>
                </a:ext>
              </a:extLst>
            </p:cNvPr>
            <p:cNvSpPr txBox="1"/>
            <p:nvPr/>
          </p:nvSpPr>
          <p:spPr>
            <a:xfrm>
              <a:off x="713048" y="792459"/>
              <a:ext cx="15792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hist( ) </a:t>
              </a:r>
              <a:r>
                <a:rPr lang="ko-KR" altLang="en-US" sz="1600" dirty="0">
                  <a:latin typeface="+mn-ea"/>
                </a:rPr>
                <a:t>함수 사용</a:t>
              </a:r>
            </a:p>
          </p:txBody>
        </p:sp>
        <p:pic>
          <p:nvPicPr>
            <p:cNvPr id="2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98C3E71B-7B1B-50A1-9EBD-753680088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5767EF-CE1C-AB25-22EA-495CA9FA44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33" t="4074" r="45626"/>
          <a:stretch/>
        </p:blipFill>
        <p:spPr>
          <a:xfrm>
            <a:off x="539552" y="1869199"/>
            <a:ext cx="5052431" cy="964703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1BB92BE-73DE-8DAA-30E0-BEC19071F9BE}"/>
              </a:ext>
            </a:extLst>
          </p:cNvPr>
          <p:cNvGrpSpPr/>
          <p:nvPr/>
        </p:nvGrpSpPr>
        <p:grpSpPr>
          <a:xfrm>
            <a:off x="4616098" y="2032312"/>
            <a:ext cx="4232979" cy="638475"/>
            <a:chOff x="1475656" y="1599642"/>
            <a:chExt cx="3844794" cy="638475"/>
          </a:xfrm>
        </p:grpSpPr>
        <p:sp>
          <p:nvSpPr>
            <p:cNvPr id="6" name="모서리가 둥근 직사각형 7">
              <a:extLst>
                <a:ext uri="{FF2B5EF4-FFF2-40B4-BE49-F238E27FC236}">
                  <a16:creationId xmlns:a16="http://schemas.microsoft.com/office/drawing/2014/main" id="{A8B97699-0650-7C86-8525-CA2496B4E493}"/>
                </a:ext>
              </a:extLst>
            </p:cNvPr>
            <p:cNvSpPr/>
            <p:nvPr/>
          </p:nvSpPr>
          <p:spPr>
            <a:xfrm>
              <a:off x="1475656" y="1599642"/>
              <a:ext cx="3844793" cy="63847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1DE517-22F4-EEB2-2F55-A804C5604821}"/>
                </a:ext>
              </a:extLst>
            </p:cNvPr>
            <p:cNvSpPr txBox="1"/>
            <p:nvPr/>
          </p:nvSpPr>
          <p:spPr>
            <a:xfrm>
              <a:off x="1547664" y="1638293"/>
              <a:ext cx="37727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자료에 표시된 최대값에서부터 최대값까지 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10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개의 </a:t>
              </a:r>
              <a:endParaRPr lang="en-US" altLang="ko-KR" sz="1500" dirty="0">
                <a:solidFill>
                  <a:schemeClr val="tx2"/>
                </a:solidFill>
                <a:latin typeface="+mn-ea"/>
              </a:endParaRP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동일한 구간으로 나누어 각각의 구간의 빈도를 표시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5A8A301-F0AC-795F-625C-4157B1C5F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2997650"/>
            <a:ext cx="3012465" cy="197744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03848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D38A9B-C2C1-7754-E629-36DD977F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3" y="893335"/>
            <a:ext cx="4553441" cy="398925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사다리꼴 24"/>
          <p:cNvSpPr/>
          <p:nvPr/>
        </p:nvSpPr>
        <p:spPr>
          <a:xfrm rot="10800000">
            <a:off x="202774" y="277852"/>
            <a:ext cx="220926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반환 값 의미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3CF3B2E-9579-8F28-097A-CA5920D91E3D}"/>
              </a:ext>
            </a:extLst>
          </p:cNvPr>
          <p:cNvGrpSpPr/>
          <p:nvPr/>
        </p:nvGrpSpPr>
        <p:grpSpPr>
          <a:xfrm>
            <a:off x="3852012" y="2271755"/>
            <a:ext cx="4439926" cy="2129322"/>
            <a:chOff x="1475655" y="1095586"/>
            <a:chExt cx="4439926" cy="2129322"/>
          </a:xfrm>
        </p:grpSpPr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D5907AAA-7DEE-478D-1BBE-9543A924403C}"/>
                </a:ext>
              </a:extLst>
            </p:cNvPr>
            <p:cNvSpPr/>
            <p:nvPr/>
          </p:nvSpPr>
          <p:spPr>
            <a:xfrm>
              <a:off x="1475655" y="1095586"/>
              <a:ext cx="4439926" cy="212932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A6CAE8-A1AE-8182-3627-743F92DC3F63}"/>
                </a:ext>
              </a:extLst>
            </p:cNvPr>
            <p:cNvSpPr txBox="1"/>
            <p:nvPr/>
          </p:nvSpPr>
          <p:spPr>
            <a:xfrm>
              <a:off x="1619671" y="1162805"/>
              <a:ext cx="415370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자료에 표시된 최대값에서부터 최대값까지 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10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개의 </a:t>
              </a:r>
              <a:endParaRPr lang="en-US" altLang="ko-KR" sz="1500" dirty="0">
                <a:solidFill>
                  <a:schemeClr val="tx2"/>
                </a:solidFill>
                <a:latin typeface="+mn-ea"/>
              </a:endParaRP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동일한 구간으로 나누어 각각의 구간의 빈도를 표시</a:t>
              </a:r>
              <a:endParaRPr lang="en-US" altLang="ko-KR" sz="1500" dirty="0">
                <a:solidFill>
                  <a:schemeClr val="tx2"/>
                </a:solidFill>
                <a:latin typeface="+mn-ea"/>
              </a:endParaRPr>
            </a:p>
            <a:p>
              <a:endParaRPr lang="en-US" altLang="ko-KR" sz="1500" dirty="0">
                <a:solidFill>
                  <a:schemeClr val="tx2"/>
                </a:solidFill>
                <a:latin typeface="+mn-ea"/>
              </a:endParaRP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함수 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hist()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의 </a:t>
              </a:r>
              <a:r>
                <a:rPr lang="ko-KR" altLang="en-US" sz="1500" dirty="0" err="1">
                  <a:solidFill>
                    <a:schemeClr val="tx2"/>
                  </a:solidFill>
                  <a:latin typeface="+mn-ea"/>
                </a:rPr>
                <a:t>반환값에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 모두 저장</a:t>
              </a:r>
              <a:endParaRPr lang="en-US" altLang="ko-KR" sz="1500" dirty="0">
                <a:solidFill>
                  <a:schemeClr val="tx2"/>
                </a:solidFill>
                <a:latin typeface="+mn-ea"/>
              </a:endParaRPr>
            </a:p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count: 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각 구간의 빈도 수 배열</a:t>
              </a:r>
              <a:endParaRPr lang="en-US" altLang="ko-KR" sz="1500" dirty="0">
                <a:solidFill>
                  <a:schemeClr val="tx2"/>
                </a:solidFill>
                <a:latin typeface="+mn-ea"/>
              </a:endParaRPr>
            </a:p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Bins: 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각 구간을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 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나누는 수 배열</a:t>
              </a:r>
              <a:endParaRPr lang="en-US" altLang="ko-KR" sz="1500" dirty="0">
                <a:solidFill>
                  <a:schemeClr val="tx2"/>
                </a:solidFill>
                <a:latin typeface="+mn-ea"/>
              </a:endParaRPr>
            </a:p>
            <a:p>
              <a:endParaRPr lang="en-US" altLang="ko-KR" sz="1500" dirty="0">
                <a:solidFill>
                  <a:schemeClr val="tx2"/>
                </a:solidFill>
                <a:latin typeface="+mn-ea"/>
              </a:endParaRPr>
            </a:p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[1., 1.9) [1.9, 2.8) … [8.2, 9.1), [9.1, 10.]</a:t>
              </a:r>
              <a:endParaRPr lang="ko-KR" altLang="en-US" sz="1500" dirty="0">
                <a:solidFill>
                  <a:schemeClr val="tx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957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872C92B-679D-9A85-F712-292BD79F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1496329"/>
            <a:ext cx="7307938" cy="19669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사다리꼴 24"/>
          <p:cNvSpPr/>
          <p:nvPr/>
        </p:nvSpPr>
        <p:spPr>
          <a:xfrm rot="10800000">
            <a:off x="202774" y="277848"/>
            <a:ext cx="256925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매개변수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bins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3137114" cy="381262"/>
            <a:chOff x="202779" y="447056"/>
            <a:chExt cx="3137114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286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구간을 표시하는 배열을 지정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EC3B91-90C4-FF39-40EA-7621A8EFDF98}"/>
              </a:ext>
            </a:extLst>
          </p:cNvPr>
          <p:cNvGrpSpPr/>
          <p:nvPr/>
        </p:nvGrpSpPr>
        <p:grpSpPr>
          <a:xfrm>
            <a:off x="543218" y="1090665"/>
            <a:ext cx="4928767" cy="338554"/>
            <a:chOff x="543218" y="792459"/>
            <a:chExt cx="4928767" cy="338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432A14-CE73-E889-89FD-8BD70142F6F3}"/>
                </a:ext>
              </a:extLst>
            </p:cNvPr>
            <p:cNvSpPr txBox="1"/>
            <p:nvPr/>
          </p:nvSpPr>
          <p:spPr>
            <a:xfrm>
              <a:off x="713048" y="792459"/>
              <a:ext cx="4758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np.arange</a:t>
              </a:r>
              <a:r>
                <a:rPr lang="en-US" altLang="ko-KR" sz="1600" dirty="0">
                  <a:latin typeface="+mn-ea"/>
                </a:rPr>
                <a:t>(0.5, 11.5)</a:t>
              </a:r>
            </a:p>
          </p:txBody>
        </p:sp>
        <p:pic>
          <p:nvPicPr>
            <p:cNvPr id="2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7548CBFB-B228-4171-8D65-90FF7B951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BB92BE-73DE-8DAA-30E0-BEC19071F9BE}"/>
              </a:ext>
            </a:extLst>
          </p:cNvPr>
          <p:cNvGrpSpPr/>
          <p:nvPr/>
        </p:nvGrpSpPr>
        <p:grpSpPr>
          <a:xfrm>
            <a:off x="5291988" y="2897104"/>
            <a:ext cx="2229804" cy="411984"/>
            <a:chOff x="1475656" y="1599643"/>
            <a:chExt cx="2025320" cy="411984"/>
          </a:xfrm>
        </p:grpSpPr>
        <p:sp>
          <p:nvSpPr>
            <p:cNvPr id="6" name="모서리가 둥근 직사각형 7">
              <a:extLst>
                <a:ext uri="{FF2B5EF4-FFF2-40B4-BE49-F238E27FC236}">
                  <a16:creationId xmlns:a16="http://schemas.microsoft.com/office/drawing/2014/main" id="{A8B97699-0650-7C86-8525-CA2496B4E493}"/>
                </a:ext>
              </a:extLst>
            </p:cNvPr>
            <p:cNvSpPr/>
            <p:nvPr/>
          </p:nvSpPr>
          <p:spPr>
            <a:xfrm>
              <a:off x="1475656" y="1599643"/>
              <a:ext cx="2025320" cy="41198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1DE517-22F4-EEB2-2F55-A804C5604821}"/>
                </a:ext>
              </a:extLst>
            </p:cNvPr>
            <p:cNvSpPr txBox="1"/>
            <p:nvPr/>
          </p:nvSpPr>
          <p:spPr>
            <a:xfrm>
              <a:off x="1547664" y="1638293"/>
              <a:ext cx="18625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 명확하게 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x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축 값이 표시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9413076-E60C-6756-5921-CBE906B04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533" y="410369"/>
            <a:ext cx="2769991" cy="20712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20A34E-F015-D49D-D681-075DE7C96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52" y="3567539"/>
            <a:ext cx="5232428" cy="139882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67221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다리꼴 11">
            <a:extLst>
              <a:ext uri="{FF2B5EF4-FFF2-40B4-BE49-F238E27FC236}">
                <a16:creationId xmlns:a16="http://schemas.microsoft.com/office/drawing/2014/main" id="{7E4F8FE4-0DD4-386A-0684-A97990B8BFDC}"/>
              </a:ext>
            </a:extLst>
          </p:cNvPr>
          <p:cNvSpPr/>
          <p:nvPr/>
        </p:nvSpPr>
        <p:spPr>
          <a:xfrm rot="10800000">
            <a:off x="202774" y="277849"/>
            <a:ext cx="292925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225BE-B97D-2DBF-AFF4-1E51EF463C65}"/>
              </a:ext>
            </a:extLst>
          </p:cNvPr>
          <p:cNvSpPr txBox="1"/>
          <p:nvPr/>
        </p:nvSpPr>
        <p:spPr>
          <a:xfrm>
            <a:off x="554217" y="267031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주사위 시뮬레이션</a:t>
            </a:r>
          </a:p>
        </p:txBody>
      </p:sp>
      <p:pic>
        <p:nvPicPr>
          <p:cNvPr id="14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BA4E5F8E-8BD0-80CC-E404-EA9128C60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4C966C-D637-2822-D493-4D1BC01A16DA}"/>
              </a:ext>
            </a:extLst>
          </p:cNvPr>
          <p:cNvGrpSpPr/>
          <p:nvPr/>
        </p:nvGrpSpPr>
        <p:grpSpPr>
          <a:xfrm>
            <a:off x="543218" y="831779"/>
            <a:ext cx="4928767" cy="338554"/>
            <a:chOff x="543218" y="792459"/>
            <a:chExt cx="4928767" cy="3385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103C43-2FB6-53E5-DBE5-147CF8340CF6}"/>
                </a:ext>
              </a:extLst>
            </p:cNvPr>
            <p:cNvSpPr txBox="1"/>
            <p:nvPr/>
          </p:nvSpPr>
          <p:spPr>
            <a:xfrm>
              <a:off x="713048" y="792459"/>
              <a:ext cx="4758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Step 1) </a:t>
              </a:r>
              <a:r>
                <a:rPr lang="ko-KR" altLang="en-US" sz="1600" dirty="0">
                  <a:latin typeface="+mn-ea"/>
                </a:rPr>
                <a:t>주사위를 굴린다</a:t>
              </a:r>
              <a:r>
                <a:rPr lang="en-US" altLang="ko-KR" sz="1600" dirty="0">
                  <a:latin typeface="+mn-ea"/>
                </a:rPr>
                <a:t>.</a:t>
              </a:r>
            </a:p>
          </p:txBody>
        </p:sp>
        <p:pic>
          <p:nvPicPr>
            <p:cNvPr id="35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1DC227F1-5092-C47E-D1F7-E2C83F186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19A665E-AF9D-655B-2ABC-21C700C1A4BD}"/>
              </a:ext>
            </a:extLst>
          </p:cNvPr>
          <p:cNvGrpSpPr/>
          <p:nvPr/>
        </p:nvGrpSpPr>
        <p:grpSpPr>
          <a:xfrm>
            <a:off x="543218" y="1310639"/>
            <a:ext cx="2932125" cy="338554"/>
            <a:chOff x="543218" y="792459"/>
            <a:chExt cx="2932125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4D2A60-86CB-D9C8-D995-E933AA49D553}"/>
                </a:ext>
              </a:extLst>
            </p:cNvPr>
            <p:cNvSpPr txBox="1"/>
            <p:nvPr/>
          </p:nvSpPr>
          <p:spPr>
            <a:xfrm>
              <a:off x="713048" y="792459"/>
              <a:ext cx="2762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Step 2) </a:t>
              </a:r>
              <a:r>
                <a:rPr lang="ko-KR" altLang="en-US" sz="1600" dirty="0">
                  <a:latin typeface="+mn-ea"/>
                </a:rPr>
                <a:t>나온 결과를 기록한다</a:t>
              </a:r>
              <a:r>
                <a:rPr lang="en-US" altLang="ko-KR" sz="1600" dirty="0">
                  <a:latin typeface="+mn-ea"/>
                </a:rPr>
                <a:t>.</a:t>
              </a:r>
            </a:p>
          </p:txBody>
        </p:sp>
        <p:pic>
          <p:nvPicPr>
            <p:cNvPr id="38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2A47D9AA-9DC7-C64C-E606-B767DAE5B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B310E47-D949-140F-D5B0-E7124E41E3EE}"/>
              </a:ext>
            </a:extLst>
          </p:cNvPr>
          <p:cNvGrpSpPr/>
          <p:nvPr/>
        </p:nvGrpSpPr>
        <p:grpSpPr>
          <a:xfrm>
            <a:off x="543218" y="1791666"/>
            <a:ext cx="4928767" cy="338554"/>
            <a:chOff x="543218" y="792459"/>
            <a:chExt cx="4928767" cy="33855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421759-6C96-5B2B-7BC1-C3A3C7BC5A3B}"/>
                </a:ext>
              </a:extLst>
            </p:cNvPr>
            <p:cNvSpPr txBox="1"/>
            <p:nvPr/>
          </p:nvSpPr>
          <p:spPr>
            <a:xfrm>
              <a:off x="713048" y="792459"/>
              <a:ext cx="4758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Step 3) Steps 1-2</a:t>
              </a:r>
              <a:r>
                <a:rPr lang="ko-KR" altLang="en-US" sz="1600" dirty="0">
                  <a:latin typeface="+mn-ea"/>
                </a:rPr>
                <a:t>의 과정을 </a:t>
              </a:r>
              <a:r>
                <a:rPr lang="en-US" altLang="ko-KR" sz="1600" dirty="0">
                  <a:latin typeface="+mn-ea"/>
                </a:rPr>
                <a:t>n</a:t>
              </a:r>
              <a:r>
                <a:rPr lang="ko-KR" altLang="en-US" sz="1600" dirty="0">
                  <a:latin typeface="+mn-ea"/>
                </a:rPr>
                <a:t>번 반복한다</a:t>
              </a:r>
              <a:r>
                <a:rPr lang="en-US" altLang="ko-KR" sz="1600" dirty="0">
                  <a:latin typeface="+mn-ea"/>
                </a:rPr>
                <a:t>.</a:t>
              </a:r>
            </a:p>
          </p:txBody>
        </p:sp>
        <p:pic>
          <p:nvPicPr>
            <p:cNvPr id="4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0185BF40-1732-8B6A-F735-B208A200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21EE4F9-3B80-E7EE-1A2A-635E98145938}"/>
              </a:ext>
            </a:extLst>
          </p:cNvPr>
          <p:cNvGrpSpPr/>
          <p:nvPr/>
        </p:nvGrpSpPr>
        <p:grpSpPr>
          <a:xfrm>
            <a:off x="537044" y="2272693"/>
            <a:ext cx="5317393" cy="338554"/>
            <a:chOff x="543218" y="792459"/>
            <a:chExt cx="5317393" cy="3385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BE867A-365E-74BC-49A3-3D681CEA27B0}"/>
                </a:ext>
              </a:extLst>
            </p:cNvPr>
            <p:cNvSpPr txBox="1"/>
            <p:nvPr/>
          </p:nvSpPr>
          <p:spPr>
            <a:xfrm>
              <a:off x="713048" y="792459"/>
              <a:ext cx="5147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Step 4) </a:t>
              </a:r>
              <a:r>
                <a:rPr lang="ko-KR" altLang="en-US" sz="1600" dirty="0">
                  <a:latin typeface="+mn-ea"/>
                </a:rPr>
                <a:t>주사위의 눈이 나온 횟수를 히스토그램으로 그린다</a:t>
              </a:r>
              <a:r>
                <a:rPr lang="en-US" altLang="ko-KR" sz="1600" dirty="0">
                  <a:latin typeface="+mn-ea"/>
                </a:rPr>
                <a:t>.</a:t>
              </a:r>
            </a:p>
          </p:txBody>
        </p:sp>
        <p:pic>
          <p:nvPicPr>
            <p:cNvPr id="4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571BDDF-B0AF-2F7D-C64B-CDA98543E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963AD0E-240A-C7DB-0B34-58ADA880B2CF}"/>
              </a:ext>
            </a:extLst>
          </p:cNvPr>
          <p:cNvGrpSpPr/>
          <p:nvPr/>
        </p:nvGrpSpPr>
        <p:grpSpPr>
          <a:xfrm>
            <a:off x="3241301" y="796193"/>
            <a:ext cx="2939951" cy="413585"/>
            <a:chOff x="1475656" y="1599642"/>
            <a:chExt cx="2670343" cy="413585"/>
          </a:xfrm>
        </p:grpSpPr>
        <p:sp>
          <p:nvSpPr>
            <p:cNvPr id="46" name="모서리가 둥근 직사각형 7">
              <a:extLst>
                <a:ext uri="{FF2B5EF4-FFF2-40B4-BE49-F238E27FC236}">
                  <a16:creationId xmlns:a16="http://schemas.microsoft.com/office/drawing/2014/main" id="{D1A098C1-F7BE-9949-D764-D3FF2DB92E56}"/>
                </a:ext>
              </a:extLst>
            </p:cNvPr>
            <p:cNvSpPr/>
            <p:nvPr/>
          </p:nvSpPr>
          <p:spPr>
            <a:xfrm>
              <a:off x="1475656" y="1599642"/>
              <a:ext cx="2670343" cy="41358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D30277-9877-403E-2416-7D01A11422D7}"/>
                </a:ext>
              </a:extLst>
            </p:cNvPr>
            <p:cNvSpPr txBox="1"/>
            <p:nvPr/>
          </p:nvSpPr>
          <p:spPr>
            <a:xfrm>
              <a:off x="1547664" y="1638293"/>
              <a:ext cx="251043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1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과 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6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사이의 랜덤 숫자를 만든다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4432183-C672-D4C8-1D3D-B9BDF70AC616}"/>
              </a:ext>
            </a:extLst>
          </p:cNvPr>
          <p:cNvGrpSpPr/>
          <p:nvPr/>
        </p:nvGrpSpPr>
        <p:grpSpPr>
          <a:xfrm>
            <a:off x="4426015" y="1278132"/>
            <a:ext cx="1765958" cy="413585"/>
            <a:chOff x="1475656" y="1599642"/>
            <a:chExt cx="1604011" cy="413585"/>
          </a:xfrm>
        </p:grpSpPr>
        <p:sp>
          <p:nvSpPr>
            <p:cNvPr id="49" name="모서리가 둥근 직사각형 7">
              <a:extLst>
                <a:ext uri="{FF2B5EF4-FFF2-40B4-BE49-F238E27FC236}">
                  <a16:creationId xmlns:a16="http://schemas.microsoft.com/office/drawing/2014/main" id="{A7BA75C0-FAAC-99A3-5A5C-919C46B5D2B2}"/>
                </a:ext>
              </a:extLst>
            </p:cNvPr>
            <p:cNvSpPr/>
            <p:nvPr/>
          </p:nvSpPr>
          <p:spPr>
            <a:xfrm>
              <a:off x="1475656" y="1599642"/>
              <a:ext cx="1604011" cy="41358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41B0A4-4A2D-4453-C5AB-A3206DDCB3F9}"/>
                </a:ext>
              </a:extLst>
            </p:cNvPr>
            <p:cNvSpPr txBox="1"/>
            <p:nvPr/>
          </p:nvSpPr>
          <p:spPr>
            <a:xfrm>
              <a:off x="1547664" y="1638293"/>
              <a:ext cx="153200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리스트에 저장한다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DA1303A-2067-10BE-69A8-DE7C63994FBA}"/>
              </a:ext>
            </a:extLst>
          </p:cNvPr>
          <p:cNvGrpSpPr/>
          <p:nvPr/>
        </p:nvGrpSpPr>
        <p:grpSpPr>
          <a:xfrm>
            <a:off x="4864730" y="1760071"/>
            <a:ext cx="1319979" cy="413585"/>
            <a:chOff x="1475658" y="1599642"/>
            <a:chExt cx="1198930" cy="413585"/>
          </a:xfrm>
        </p:grpSpPr>
        <p:sp>
          <p:nvSpPr>
            <p:cNvPr id="52" name="모서리가 둥근 직사각형 7">
              <a:extLst>
                <a:ext uri="{FF2B5EF4-FFF2-40B4-BE49-F238E27FC236}">
                  <a16:creationId xmlns:a16="http://schemas.microsoft.com/office/drawing/2014/main" id="{94E8ABE1-AAC6-0DAF-AC00-33637F2F0B1B}"/>
                </a:ext>
              </a:extLst>
            </p:cNvPr>
            <p:cNvSpPr/>
            <p:nvPr/>
          </p:nvSpPr>
          <p:spPr>
            <a:xfrm>
              <a:off x="1475658" y="1599642"/>
              <a:ext cx="1198930" cy="41358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3791EE-2574-7795-EE22-21722294AF67}"/>
                </a:ext>
              </a:extLst>
            </p:cNvPr>
            <p:cNvSpPr txBox="1"/>
            <p:nvPr/>
          </p:nvSpPr>
          <p:spPr>
            <a:xfrm>
              <a:off x="1547664" y="1638293"/>
              <a:ext cx="92927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for </a:t>
              </a:r>
              <a:r>
                <a:rPr lang="ko-KR" altLang="en-US" sz="1500" dirty="0" err="1">
                  <a:solidFill>
                    <a:schemeClr val="tx2"/>
                  </a:solidFill>
                  <a:latin typeface="+mn-ea"/>
                </a:rPr>
                <a:t>반복문</a:t>
              </a:r>
              <a:endParaRPr lang="ko-KR" altLang="en-US" sz="1500" dirty="0">
                <a:solidFill>
                  <a:schemeClr val="tx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11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8"/>
            <a:ext cx="256925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함수 </a:t>
            </a:r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randint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3263751" cy="381262"/>
            <a:chOff x="202779" y="447056"/>
            <a:chExt cx="3263751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2989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1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과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6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사이의 랜덤 숫자 만들기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F1FB533-ED40-C418-A217-BFCBEE111E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33" t="7531" r="35449"/>
          <a:stretch/>
        </p:blipFill>
        <p:spPr>
          <a:xfrm>
            <a:off x="378778" y="1130350"/>
            <a:ext cx="6293187" cy="78215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1667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3" y="277846"/>
            <a:ext cx="298924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35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상자 그림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(Boxplot)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3483363" cy="381262"/>
            <a:chOff x="202779" y="447056"/>
            <a:chExt cx="3483363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3209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주사위 시뮬레이션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5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회 수행하기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3205B4E-4CEA-6125-D329-B993F755B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132949"/>
            <a:ext cx="8343602" cy="321620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250C70D-4A9C-95B0-1A3B-226698208DC7}"/>
              </a:ext>
            </a:extLst>
          </p:cNvPr>
          <p:cNvSpPr/>
          <p:nvPr/>
        </p:nvSpPr>
        <p:spPr>
          <a:xfrm>
            <a:off x="192073" y="3651732"/>
            <a:ext cx="1983523" cy="839986"/>
          </a:xfrm>
          <a:prstGeom prst="ellipse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E31AFCA-B2BF-6B84-C1BF-0432AEC3F4B4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1885116" y="4368705"/>
            <a:ext cx="166926" cy="183012"/>
          </a:xfrm>
          <a:prstGeom prst="straightConnector1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36C0BE-D5C5-A98E-2263-551440D5F7D7}"/>
              </a:ext>
            </a:extLst>
          </p:cNvPr>
          <p:cNvSpPr txBox="1"/>
          <p:nvPr/>
        </p:nvSpPr>
        <p:spPr>
          <a:xfrm>
            <a:off x="1984184" y="4461171"/>
            <a:ext cx="2630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6500"/>
                </a:solidFill>
                <a:latin typeface="+mn-ea"/>
              </a:rPr>
              <a:t>매 수행마다 값이 달라집니다</a:t>
            </a:r>
            <a:r>
              <a:rPr lang="en-US" altLang="ko-KR" sz="1600" dirty="0">
                <a:solidFill>
                  <a:srgbClr val="C06500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44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16" y="2972866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105" y="2807925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학습목표</a:t>
            </a:r>
          </a:p>
        </p:txBody>
      </p:sp>
      <p:pic>
        <p:nvPicPr>
          <p:cNvPr id="4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2301" y="2754695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3529" y="404935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72" y="629288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0105" y="46146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+mj-ea"/>
                <a:ea typeface="+mj-ea"/>
              </a:rPr>
              <a:t>학습개요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95080" y="944890"/>
            <a:ext cx="5482356" cy="1298882"/>
            <a:chOff x="695080" y="944890"/>
            <a:chExt cx="5482356" cy="1298882"/>
          </a:xfrm>
        </p:grpSpPr>
        <p:pic>
          <p:nvPicPr>
            <p:cNvPr id="5125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80" y="10827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76973" y="944890"/>
              <a:ext cx="5200463" cy="1298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matplotlib </a:t>
              </a:r>
              <a:r>
                <a:rPr lang="ko-KR" altLang="en-US" dirty="0"/>
                <a:t>그래프에서 한글 폰트 사용하기 위한 설정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히스토그램 그리는 </a:t>
              </a:r>
              <a:r>
                <a:rPr lang="en-US" altLang="ko-KR" dirty="0"/>
                <a:t>hist() </a:t>
              </a:r>
              <a:r>
                <a:rPr lang="ko-KR" altLang="en-US" dirty="0"/>
                <a:t>함수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 err="1"/>
                <a:t>박스플롯</a:t>
              </a:r>
              <a:r>
                <a:rPr lang="ko-KR" altLang="en-US" dirty="0"/>
                <a:t> 그리는 </a:t>
              </a:r>
              <a:r>
                <a:rPr lang="en-US" altLang="ko-KR" dirty="0"/>
                <a:t>boxplot() </a:t>
              </a:r>
              <a:r>
                <a:rPr lang="ko-KR" altLang="en-US" dirty="0"/>
                <a:t>함수</a:t>
              </a:r>
            </a:p>
          </p:txBody>
        </p:sp>
        <p:pic>
          <p:nvPicPr>
            <p:cNvPr id="13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21" y="14918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62" y="1900991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695080" y="3321154"/>
            <a:ext cx="7188019" cy="1714380"/>
            <a:chOff x="841798" y="3321154"/>
            <a:chExt cx="7188019" cy="1714380"/>
          </a:xfrm>
        </p:grpSpPr>
        <p:pic>
          <p:nvPicPr>
            <p:cNvPr id="22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20" y="427816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98" y="34657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118951" y="3321154"/>
              <a:ext cx="6910866" cy="1714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</a:rPr>
                <a:t>matplotlib </a:t>
              </a:r>
              <a:r>
                <a:rPr lang="ko-KR" altLang="en-US" dirty="0">
                  <a:solidFill>
                    <a:schemeClr val="bg1"/>
                  </a:solidFill>
                </a:rPr>
                <a:t>그래프에서 한글 폰트 사용하기 위한 설정을 수행할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함수 </a:t>
              </a:r>
              <a:r>
                <a:rPr lang="en-US" altLang="ko-KR" dirty="0">
                  <a:solidFill>
                    <a:schemeClr val="bg1"/>
                  </a:solidFill>
                </a:rPr>
                <a:t>hist() </a:t>
              </a:r>
              <a:r>
                <a:rPr lang="ko-KR" altLang="en-US" dirty="0">
                  <a:solidFill>
                    <a:schemeClr val="bg1"/>
                  </a:solidFill>
                </a:rPr>
                <a:t>사용하여 그래프를 그릴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함수 </a:t>
              </a:r>
              <a:r>
                <a:rPr lang="en-US" altLang="ko-KR" dirty="0">
                  <a:solidFill>
                    <a:schemeClr val="bg1"/>
                  </a:solidFill>
                </a:rPr>
                <a:t>boxplot()</a:t>
              </a:r>
              <a:r>
                <a:rPr lang="ko-KR" altLang="en-US" dirty="0">
                  <a:solidFill>
                    <a:schemeClr val="bg1"/>
                  </a:solidFill>
                </a:rPr>
                <a:t>를 사용하여 그래프를 그릴 수 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 descr="C:\Users\casio\매\2023_작업\04. [모션파크]동양미래대_오픈소스_ppt\06.이미지\데이터분석입문_시안\체크2.emf">
            <a:extLst>
              <a:ext uri="{FF2B5EF4-FFF2-40B4-BE49-F238E27FC236}">
                <a16:creationId xmlns:a16="http://schemas.microsoft.com/office/drawing/2014/main" id="{F16387D0-E017-BB3A-30B4-DFDD7B604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80" y="3879116"/>
            <a:ext cx="295317" cy="25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68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6"/>
            <a:ext cx="2929250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주사위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n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회 모의 실험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6370371" cy="381262"/>
            <a:chOff x="202779" y="447056"/>
            <a:chExt cx="6370371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6096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주사위 시뮬레이션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5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회 수행 결과를 히스토그램으로 시각화하기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C6AA9F6-0011-4E9A-B8BB-7A505B351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67" y="1131774"/>
            <a:ext cx="3740244" cy="387820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1618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4"/>
            <a:ext cx="334924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회수를 늘리면 확률에 근접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8128865" cy="658261"/>
            <a:chOff x="202779" y="447056"/>
            <a:chExt cx="8128865" cy="658261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78550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range(5)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를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range(100), range(1000000)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으로 수정하여 히스토그램 결과를 </a:t>
              </a:r>
              <a:endParaRPr lang="en-US" altLang="ko-KR" dirty="0">
                <a:solidFill>
                  <a:schemeClr val="accent2"/>
                </a:solidFill>
                <a:latin typeface="+mj-ea"/>
                <a:ea typeface="+mj-ea"/>
              </a:endParaRPr>
            </a:p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확인합니다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B0B85C1-69D7-84B6-BF3E-5B8E4AA41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35" y="1393055"/>
            <a:ext cx="3361280" cy="256453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E141F2-8C5E-086E-F0B1-290FFE18C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579" y="1393347"/>
            <a:ext cx="3554242" cy="256453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오각형 16">
            <a:extLst>
              <a:ext uri="{FF2B5EF4-FFF2-40B4-BE49-F238E27FC236}">
                <a16:creationId xmlns:a16="http://schemas.microsoft.com/office/drawing/2014/main" id="{E83B1BE3-369D-2F5A-64C8-54EED57302EB}"/>
              </a:ext>
            </a:extLst>
          </p:cNvPr>
          <p:cNvSpPr/>
          <p:nvPr/>
        </p:nvSpPr>
        <p:spPr>
          <a:xfrm>
            <a:off x="4212006" y="1671765"/>
            <a:ext cx="1019983" cy="1919968"/>
          </a:xfrm>
          <a:prstGeom prst="homePlate">
            <a:avLst>
              <a:gd name="adj" fmla="val 79545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100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CC25E1-B0CF-E400-7BF5-22165B495B32}"/>
              </a:ext>
            </a:extLst>
          </p:cNvPr>
          <p:cNvGrpSpPr/>
          <p:nvPr/>
        </p:nvGrpSpPr>
        <p:grpSpPr>
          <a:xfrm>
            <a:off x="534508" y="4093474"/>
            <a:ext cx="5176329" cy="584775"/>
            <a:chOff x="543218" y="792459"/>
            <a:chExt cx="5176329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877809-BEBD-F916-38AB-E08C360B788E}"/>
                </a:ext>
              </a:extLst>
            </p:cNvPr>
            <p:cNvSpPr txBox="1"/>
            <p:nvPr/>
          </p:nvSpPr>
          <p:spPr>
            <a:xfrm>
              <a:off x="713048" y="792459"/>
              <a:ext cx="50064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주사위를 던지는 횟수가 늘어날 수록 주사위의 특정 숫자가</a:t>
              </a:r>
            </a:p>
            <a:p>
              <a:r>
                <a:rPr lang="ko-KR" altLang="en-US" sz="1600" dirty="0">
                  <a:latin typeface="+mn-ea"/>
                </a:rPr>
                <a:t>나오는 횟수가 전체의 </a:t>
              </a:r>
              <a:r>
                <a:rPr lang="en-US" altLang="ko-KR" sz="1600" dirty="0">
                  <a:latin typeface="+mn-ea"/>
                </a:rPr>
                <a:t>1/6</a:t>
              </a:r>
              <a:r>
                <a:rPr lang="ko-KR" altLang="en-US" sz="1600" dirty="0">
                  <a:latin typeface="+mn-ea"/>
                </a:rPr>
                <a:t>에 가까워 짐을 알 수 있습니다</a:t>
              </a:r>
              <a:r>
                <a:rPr lang="en-US" altLang="ko-KR" sz="1600" dirty="0">
                  <a:latin typeface="+mn-ea"/>
                </a:rPr>
                <a:t>.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A4B221C0-6CFD-F76F-90B0-6F5759B61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61A0FF-007D-EA44-6BE1-8B094A1AC397}"/>
              </a:ext>
            </a:extLst>
          </p:cNvPr>
          <p:cNvGrpSpPr/>
          <p:nvPr/>
        </p:nvGrpSpPr>
        <p:grpSpPr>
          <a:xfrm>
            <a:off x="5840721" y="4179068"/>
            <a:ext cx="1319979" cy="413585"/>
            <a:chOff x="1475658" y="1599642"/>
            <a:chExt cx="1198930" cy="413585"/>
          </a:xfrm>
        </p:grpSpPr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6F638819-EA47-EA41-7D4B-05230E005038}"/>
                </a:ext>
              </a:extLst>
            </p:cNvPr>
            <p:cNvSpPr/>
            <p:nvPr/>
          </p:nvSpPr>
          <p:spPr>
            <a:xfrm>
              <a:off x="1475658" y="1599642"/>
              <a:ext cx="1198930" cy="41358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9890BB-B142-E780-30CA-6B19B688ADD3}"/>
                </a:ext>
              </a:extLst>
            </p:cNvPr>
            <p:cNvSpPr txBox="1"/>
            <p:nvPr/>
          </p:nvSpPr>
          <p:spPr>
            <a:xfrm>
              <a:off x="1547664" y="1638293"/>
              <a:ext cx="104861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큰 수의 법칙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81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3"/>
            <a:ext cx="304924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35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상자 그림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(Boxplot)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7792235" cy="658261"/>
            <a:chOff x="202779" y="447056"/>
            <a:chExt cx="7792235" cy="658261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7518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데이터에서 얻어낸 최대값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최소값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상위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1/4, 2/4 (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중앙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), 3/4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에 위치한 값을 </a:t>
              </a:r>
              <a:endParaRPr lang="en-US" altLang="ko-KR" dirty="0">
                <a:solidFill>
                  <a:schemeClr val="accent2"/>
                </a:solidFill>
                <a:latin typeface="+mj-ea"/>
                <a:ea typeface="+mj-ea"/>
              </a:endParaRPr>
            </a:p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보여주는 그래프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988D32B-24C0-03F4-B50A-5CA6DA930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6" y="1405735"/>
            <a:ext cx="6420798" cy="189074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DD25A9-2279-8BF0-9F05-C34E73BAF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985" y="1401127"/>
            <a:ext cx="3171710" cy="2384571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56BEB6-C8E3-D485-6358-C269947C8031}"/>
              </a:ext>
            </a:extLst>
          </p:cNvPr>
          <p:cNvGrpSpPr/>
          <p:nvPr/>
        </p:nvGrpSpPr>
        <p:grpSpPr>
          <a:xfrm>
            <a:off x="7310766" y="1402209"/>
            <a:ext cx="1240444" cy="307777"/>
            <a:chOff x="7310766" y="1402209"/>
            <a:chExt cx="1240444" cy="30777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FF8F978-CE7E-3D6F-A67A-864A8C5BF8B8}"/>
                </a:ext>
              </a:extLst>
            </p:cNvPr>
            <p:cNvGrpSpPr/>
            <p:nvPr/>
          </p:nvGrpSpPr>
          <p:grpSpPr>
            <a:xfrm>
              <a:off x="7711224" y="1402209"/>
              <a:ext cx="839986" cy="307777"/>
              <a:chOff x="1475659" y="1618968"/>
              <a:chExt cx="762955" cy="307777"/>
            </a:xfrm>
          </p:grpSpPr>
          <p:sp>
            <p:nvSpPr>
              <p:cNvPr id="11" name="모서리가 둥근 직사각형 7">
                <a:extLst>
                  <a:ext uri="{FF2B5EF4-FFF2-40B4-BE49-F238E27FC236}">
                    <a16:creationId xmlns:a16="http://schemas.microsoft.com/office/drawing/2014/main" id="{B7DA9F38-B8BC-FB9A-A64D-574D2CA93D60}"/>
                  </a:ext>
                </a:extLst>
              </p:cNvPr>
              <p:cNvSpPr/>
              <p:nvPr/>
            </p:nvSpPr>
            <p:spPr>
              <a:xfrm>
                <a:off x="1475659" y="1618968"/>
                <a:ext cx="762955" cy="30777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3543F6-62F1-1C12-3FEB-AA5A78ABF10F}"/>
                  </a:ext>
                </a:extLst>
              </p:cNvPr>
              <p:cNvSpPr txBox="1"/>
              <p:nvPr/>
            </p:nvSpPr>
            <p:spPr>
              <a:xfrm>
                <a:off x="1547664" y="1618968"/>
                <a:ext cx="6132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2"/>
                    </a:solidFill>
                    <a:latin typeface="+mn-ea"/>
                  </a:rPr>
                  <a:t>최대값</a:t>
                </a:r>
              </a:p>
            </p:txBody>
          </p:sp>
        </p:grp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1C3B14D-ECE5-6EB1-559C-F2D3E2089FEA}"/>
                </a:ext>
              </a:extLst>
            </p:cNvPr>
            <p:cNvCxnSpPr/>
            <p:nvPr/>
          </p:nvCxnSpPr>
          <p:spPr>
            <a:xfrm flipH="1">
              <a:off x="7310766" y="1551767"/>
              <a:ext cx="400458" cy="0"/>
            </a:xfrm>
            <a:prstGeom prst="straightConnector1">
              <a:avLst/>
            </a:prstGeom>
            <a:noFill/>
            <a:ln w="25400">
              <a:solidFill>
                <a:srgbClr val="ED7D3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58CE52A-6A7F-D879-126E-FF1E5C93D465}"/>
              </a:ext>
            </a:extLst>
          </p:cNvPr>
          <p:cNvGrpSpPr/>
          <p:nvPr/>
        </p:nvGrpSpPr>
        <p:grpSpPr>
          <a:xfrm>
            <a:off x="5785991" y="2167959"/>
            <a:ext cx="1085248" cy="307777"/>
            <a:chOff x="7711224" y="1402209"/>
            <a:chExt cx="1085248" cy="30777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F8EAD34-8854-40DB-5D39-750E18CA196B}"/>
                </a:ext>
              </a:extLst>
            </p:cNvPr>
            <p:cNvGrpSpPr/>
            <p:nvPr/>
          </p:nvGrpSpPr>
          <p:grpSpPr>
            <a:xfrm>
              <a:off x="7711224" y="1402209"/>
              <a:ext cx="839986" cy="307777"/>
              <a:chOff x="1475659" y="1618968"/>
              <a:chExt cx="762955" cy="307777"/>
            </a:xfrm>
          </p:grpSpPr>
          <p:sp>
            <p:nvSpPr>
              <p:cNvPr id="28" name="모서리가 둥근 직사각형 7">
                <a:extLst>
                  <a:ext uri="{FF2B5EF4-FFF2-40B4-BE49-F238E27FC236}">
                    <a16:creationId xmlns:a16="http://schemas.microsoft.com/office/drawing/2014/main" id="{6B279D63-38A2-0419-3DDB-A322304C50FC}"/>
                  </a:ext>
                </a:extLst>
              </p:cNvPr>
              <p:cNvSpPr/>
              <p:nvPr/>
            </p:nvSpPr>
            <p:spPr>
              <a:xfrm>
                <a:off x="1475659" y="1618968"/>
                <a:ext cx="762955" cy="30777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957A72-C006-177F-7330-36DEDC966E19}"/>
                  </a:ext>
                </a:extLst>
              </p:cNvPr>
              <p:cNvSpPr txBox="1"/>
              <p:nvPr/>
            </p:nvSpPr>
            <p:spPr>
              <a:xfrm>
                <a:off x="1547664" y="1618968"/>
                <a:ext cx="5856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/>
                    </a:solidFill>
                    <a:latin typeface="+mn-ea"/>
                  </a:rPr>
                  <a:t>3/4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+mn-ea"/>
                  </a:rPr>
                  <a:t>값</a:t>
                </a:r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6B148F2-BA1C-FD04-340F-1220D9A69527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8551210" y="1556098"/>
              <a:ext cx="245262" cy="0"/>
            </a:xfrm>
            <a:prstGeom prst="straightConnector1">
              <a:avLst/>
            </a:prstGeom>
            <a:noFill/>
            <a:ln w="25400">
              <a:solidFill>
                <a:srgbClr val="ED7D3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D6B282-89C5-4E84-6F3A-8F7B8099593E}"/>
              </a:ext>
            </a:extLst>
          </p:cNvPr>
          <p:cNvGrpSpPr/>
          <p:nvPr/>
        </p:nvGrpSpPr>
        <p:grpSpPr>
          <a:xfrm>
            <a:off x="7433209" y="2426792"/>
            <a:ext cx="1240444" cy="307777"/>
            <a:chOff x="7310766" y="1402209"/>
            <a:chExt cx="1240444" cy="30777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6E2A48-2A57-8B15-0C4E-98700D084795}"/>
                </a:ext>
              </a:extLst>
            </p:cNvPr>
            <p:cNvGrpSpPr/>
            <p:nvPr/>
          </p:nvGrpSpPr>
          <p:grpSpPr>
            <a:xfrm>
              <a:off x="7711224" y="1402209"/>
              <a:ext cx="839986" cy="307777"/>
              <a:chOff x="1475659" y="1618968"/>
              <a:chExt cx="762955" cy="307777"/>
            </a:xfrm>
          </p:grpSpPr>
          <p:sp>
            <p:nvSpPr>
              <p:cNvPr id="33" name="모서리가 둥근 직사각형 7">
                <a:extLst>
                  <a:ext uri="{FF2B5EF4-FFF2-40B4-BE49-F238E27FC236}">
                    <a16:creationId xmlns:a16="http://schemas.microsoft.com/office/drawing/2014/main" id="{543E2FB8-9F57-7E4F-4838-56777132264D}"/>
                  </a:ext>
                </a:extLst>
              </p:cNvPr>
              <p:cNvSpPr/>
              <p:nvPr/>
            </p:nvSpPr>
            <p:spPr>
              <a:xfrm>
                <a:off x="1475659" y="1618968"/>
                <a:ext cx="762955" cy="30777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754D22-2C47-9C36-A3D3-7D65440FE058}"/>
                  </a:ext>
                </a:extLst>
              </p:cNvPr>
              <p:cNvSpPr txBox="1"/>
              <p:nvPr/>
            </p:nvSpPr>
            <p:spPr>
              <a:xfrm>
                <a:off x="1547664" y="1618968"/>
                <a:ext cx="5856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/>
                    </a:solidFill>
                    <a:latin typeface="+mn-ea"/>
                  </a:rPr>
                  <a:t>2/4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+mn-ea"/>
                  </a:rPr>
                  <a:t>값</a:t>
                </a:r>
              </a:p>
            </p:txBody>
          </p:sp>
        </p:grp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9113F0F-3C0E-6E90-C7DD-92B6BB766AA4}"/>
                </a:ext>
              </a:extLst>
            </p:cNvPr>
            <p:cNvCxnSpPr/>
            <p:nvPr/>
          </p:nvCxnSpPr>
          <p:spPr>
            <a:xfrm flipH="1">
              <a:off x="7310766" y="1551767"/>
              <a:ext cx="400458" cy="0"/>
            </a:xfrm>
            <a:prstGeom prst="straightConnector1">
              <a:avLst/>
            </a:prstGeom>
            <a:noFill/>
            <a:ln w="25400">
              <a:solidFill>
                <a:srgbClr val="ED7D3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0FABB9-44E3-AE04-C00B-29A8327657D7}"/>
              </a:ext>
            </a:extLst>
          </p:cNvPr>
          <p:cNvGrpSpPr/>
          <p:nvPr/>
        </p:nvGrpSpPr>
        <p:grpSpPr>
          <a:xfrm>
            <a:off x="7310766" y="3348887"/>
            <a:ext cx="1240444" cy="307777"/>
            <a:chOff x="7310766" y="1402209"/>
            <a:chExt cx="1240444" cy="30777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6B1BC2A-E642-A403-A837-8D336B7EFF49}"/>
                </a:ext>
              </a:extLst>
            </p:cNvPr>
            <p:cNvGrpSpPr/>
            <p:nvPr/>
          </p:nvGrpSpPr>
          <p:grpSpPr>
            <a:xfrm>
              <a:off x="7711224" y="1402209"/>
              <a:ext cx="839986" cy="307777"/>
              <a:chOff x="1475659" y="1618968"/>
              <a:chExt cx="762955" cy="307777"/>
            </a:xfrm>
          </p:grpSpPr>
          <p:sp>
            <p:nvSpPr>
              <p:cNvPr id="43" name="모서리가 둥근 직사각형 7">
                <a:extLst>
                  <a:ext uri="{FF2B5EF4-FFF2-40B4-BE49-F238E27FC236}">
                    <a16:creationId xmlns:a16="http://schemas.microsoft.com/office/drawing/2014/main" id="{89A64B98-DF1B-BFF5-6611-866247083714}"/>
                  </a:ext>
                </a:extLst>
              </p:cNvPr>
              <p:cNvSpPr/>
              <p:nvPr/>
            </p:nvSpPr>
            <p:spPr>
              <a:xfrm>
                <a:off x="1475659" y="1618968"/>
                <a:ext cx="762955" cy="30777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CD3EC4-5662-6B94-1AD7-A71AC6268E72}"/>
                  </a:ext>
                </a:extLst>
              </p:cNvPr>
              <p:cNvSpPr txBox="1"/>
              <p:nvPr/>
            </p:nvSpPr>
            <p:spPr>
              <a:xfrm>
                <a:off x="1547664" y="1618968"/>
                <a:ext cx="6132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2"/>
                    </a:solidFill>
                    <a:latin typeface="+mn-ea"/>
                  </a:rPr>
                  <a:t>최소값</a:t>
                </a:r>
              </a:p>
            </p:txBody>
          </p:sp>
        </p:grp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5777FD5-93A2-FB46-B017-E646E6E61247}"/>
                </a:ext>
              </a:extLst>
            </p:cNvPr>
            <p:cNvCxnSpPr/>
            <p:nvPr/>
          </p:nvCxnSpPr>
          <p:spPr>
            <a:xfrm flipH="1">
              <a:off x="7310766" y="1551767"/>
              <a:ext cx="400458" cy="0"/>
            </a:xfrm>
            <a:prstGeom prst="straightConnector1">
              <a:avLst/>
            </a:prstGeom>
            <a:noFill/>
            <a:ln w="25400">
              <a:solidFill>
                <a:srgbClr val="ED7D3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0504AA4-CF99-2AED-9B95-16AC2EAA245B}"/>
              </a:ext>
            </a:extLst>
          </p:cNvPr>
          <p:cNvGrpSpPr/>
          <p:nvPr/>
        </p:nvGrpSpPr>
        <p:grpSpPr>
          <a:xfrm>
            <a:off x="5789714" y="3004535"/>
            <a:ext cx="1085248" cy="307777"/>
            <a:chOff x="7711224" y="1402209"/>
            <a:chExt cx="1085248" cy="30777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0E6A9AA-53F3-462D-03A7-B4A595CBB5D4}"/>
                </a:ext>
              </a:extLst>
            </p:cNvPr>
            <p:cNvGrpSpPr/>
            <p:nvPr/>
          </p:nvGrpSpPr>
          <p:grpSpPr>
            <a:xfrm>
              <a:off x="7711224" y="1402209"/>
              <a:ext cx="839986" cy="307777"/>
              <a:chOff x="1475659" y="1618968"/>
              <a:chExt cx="762955" cy="307777"/>
            </a:xfrm>
          </p:grpSpPr>
          <p:sp>
            <p:nvSpPr>
              <p:cNvPr id="55" name="모서리가 둥근 직사각형 7">
                <a:extLst>
                  <a:ext uri="{FF2B5EF4-FFF2-40B4-BE49-F238E27FC236}">
                    <a16:creationId xmlns:a16="http://schemas.microsoft.com/office/drawing/2014/main" id="{CC8D8E16-F20C-CBA8-6888-40462C9B02D3}"/>
                  </a:ext>
                </a:extLst>
              </p:cNvPr>
              <p:cNvSpPr/>
              <p:nvPr/>
            </p:nvSpPr>
            <p:spPr>
              <a:xfrm>
                <a:off x="1475659" y="1618968"/>
                <a:ext cx="762955" cy="30777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E1D874-9119-63DA-026B-B1784D56421D}"/>
                  </a:ext>
                </a:extLst>
              </p:cNvPr>
              <p:cNvSpPr txBox="1"/>
              <p:nvPr/>
            </p:nvSpPr>
            <p:spPr>
              <a:xfrm>
                <a:off x="1547664" y="1618968"/>
                <a:ext cx="5856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/>
                    </a:solidFill>
                    <a:latin typeface="+mn-ea"/>
                  </a:rPr>
                  <a:t>1/4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+mn-ea"/>
                  </a:rPr>
                  <a:t>값</a:t>
                </a:r>
              </a:p>
            </p:txBody>
          </p:sp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8FFC9E0-A4DC-00F5-9741-852C3B170F3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8551210" y="1556098"/>
              <a:ext cx="245262" cy="0"/>
            </a:xfrm>
            <a:prstGeom prst="straightConnector1">
              <a:avLst/>
            </a:prstGeom>
            <a:noFill/>
            <a:ln w="25400">
              <a:solidFill>
                <a:srgbClr val="ED7D3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82645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다리꼴 11">
            <a:extLst>
              <a:ext uri="{FF2B5EF4-FFF2-40B4-BE49-F238E27FC236}">
                <a16:creationId xmlns:a16="http://schemas.microsoft.com/office/drawing/2014/main" id="{75672401-ACAE-6625-ECBA-43D49DC34625}"/>
              </a:ext>
            </a:extLst>
          </p:cNvPr>
          <p:cNvSpPr/>
          <p:nvPr/>
        </p:nvSpPr>
        <p:spPr>
          <a:xfrm rot="10800000">
            <a:off x="202772" y="277848"/>
            <a:ext cx="586920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A83FC-5E0C-28A9-4A20-0A2906EAA432}"/>
              </a:ext>
            </a:extLst>
          </p:cNvPr>
          <p:cNvSpPr txBox="1"/>
          <p:nvPr/>
        </p:nvSpPr>
        <p:spPr>
          <a:xfrm>
            <a:off x="554217" y="267031"/>
            <a:ext cx="533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하나의 그래프에서 두 데이터의 상자 그림 그리기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5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50AC8CF5-173C-0E70-754E-50535349B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CCB5947-917F-9C51-10C4-F2319C24F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38"/>
          <a:stretch/>
        </p:blipFill>
        <p:spPr>
          <a:xfrm>
            <a:off x="371475" y="859713"/>
            <a:ext cx="7080477" cy="24320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41046CB-7F78-E513-C344-1F6E6B9977CE}"/>
              </a:ext>
            </a:extLst>
          </p:cNvPr>
          <p:cNvSpPr/>
          <p:nvPr/>
        </p:nvSpPr>
        <p:spPr>
          <a:xfrm>
            <a:off x="406695" y="2617119"/>
            <a:ext cx="1739971" cy="419993"/>
          </a:xfrm>
          <a:prstGeom prst="round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15D02D-25DD-363C-BB35-04FA236AE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92" y="1792613"/>
            <a:ext cx="4259929" cy="277286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EBA2D49-BABE-D435-FE92-C8D6270C47B2}"/>
              </a:ext>
            </a:extLst>
          </p:cNvPr>
          <p:cNvGrpSpPr/>
          <p:nvPr/>
        </p:nvGrpSpPr>
        <p:grpSpPr>
          <a:xfrm>
            <a:off x="6911961" y="3353413"/>
            <a:ext cx="1480440" cy="569523"/>
            <a:chOff x="7070770" y="1140463"/>
            <a:chExt cx="1480440" cy="56952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E824AE6-7FFA-8586-5357-129B46B9DA6F}"/>
                </a:ext>
              </a:extLst>
            </p:cNvPr>
            <p:cNvGrpSpPr/>
            <p:nvPr/>
          </p:nvGrpSpPr>
          <p:grpSpPr>
            <a:xfrm>
              <a:off x="7711224" y="1402209"/>
              <a:ext cx="839986" cy="307777"/>
              <a:chOff x="1475659" y="1618968"/>
              <a:chExt cx="762955" cy="307777"/>
            </a:xfrm>
          </p:grpSpPr>
          <p:sp>
            <p:nvSpPr>
              <p:cNvPr id="16" name="모서리가 둥근 직사각형 7">
                <a:extLst>
                  <a:ext uri="{FF2B5EF4-FFF2-40B4-BE49-F238E27FC236}">
                    <a16:creationId xmlns:a16="http://schemas.microsoft.com/office/drawing/2014/main" id="{87162F0B-97CC-67F3-2C92-0E4C8C8DE83C}"/>
                  </a:ext>
                </a:extLst>
              </p:cNvPr>
              <p:cNvSpPr/>
              <p:nvPr/>
            </p:nvSpPr>
            <p:spPr>
              <a:xfrm>
                <a:off x="1475659" y="1618968"/>
                <a:ext cx="762955" cy="30777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E1F2CC-830D-943E-700A-D31BB423A4D8}"/>
                  </a:ext>
                </a:extLst>
              </p:cNvPr>
              <p:cNvSpPr txBox="1"/>
              <p:nvPr/>
            </p:nvSpPr>
            <p:spPr>
              <a:xfrm>
                <a:off x="1547664" y="1618968"/>
                <a:ext cx="6132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2"/>
                    </a:solidFill>
                    <a:latin typeface="+mn-ea"/>
                  </a:rPr>
                  <a:t>이상치</a:t>
                </a:r>
              </a:p>
            </p:txBody>
          </p: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5CBD5A8-9E60-7874-EF08-3DE57222F9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70770" y="1140463"/>
              <a:ext cx="640454" cy="411304"/>
            </a:xfrm>
            <a:prstGeom prst="straightConnector1">
              <a:avLst/>
            </a:prstGeom>
            <a:noFill/>
            <a:ln w="25400">
              <a:solidFill>
                <a:srgbClr val="ED7D31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AF68380-123C-E0C2-85AC-507A946D98F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911961" y="3769048"/>
            <a:ext cx="640454" cy="364352"/>
          </a:xfrm>
          <a:prstGeom prst="straightConnector1">
            <a:avLst/>
          </a:prstGeom>
          <a:noFill/>
          <a:ln w="25400">
            <a:solidFill>
              <a:srgbClr val="ED7D3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A1CFA6-0C43-A9CA-65C4-1C14FC12DA63}"/>
              </a:ext>
            </a:extLst>
          </p:cNvPr>
          <p:cNvGrpSpPr/>
          <p:nvPr/>
        </p:nvGrpSpPr>
        <p:grpSpPr>
          <a:xfrm>
            <a:off x="5411986" y="1000298"/>
            <a:ext cx="2699927" cy="675467"/>
            <a:chOff x="1475658" y="1599642"/>
            <a:chExt cx="2452329" cy="675467"/>
          </a:xfrm>
        </p:grpSpPr>
        <p:sp>
          <p:nvSpPr>
            <p:cNvPr id="23" name="모서리가 둥근 직사각형 7">
              <a:extLst>
                <a:ext uri="{FF2B5EF4-FFF2-40B4-BE49-F238E27FC236}">
                  <a16:creationId xmlns:a16="http://schemas.microsoft.com/office/drawing/2014/main" id="{8F89D7B2-2678-C2D9-306A-EED02BE4EBA2}"/>
                </a:ext>
              </a:extLst>
            </p:cNvPr>
            <p:cNvSpPr/>
            <p:nvPr/>
          </p:nvSpPr>
          <p:spPr>
            <a:xfrm>
              <a:off x="1475658" y="1599642"/>
              <a:ext cx="2452329" cy="6754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6DDBFC-827F-871E-7E4C-33F75A9C2DDC}"/>
                </a:ext>
              </a:extLst>
            </p:cNvPr>
            <p:cNvSpPr txBox="1"/>
            <p:nvPr/>
          </p:nvSpPr>
          <p:spPr>
            <a:xfrm>
              <a:off x="1547665" y="1638293"/>
              <a:ext cx="22978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두 데이터를</a:t>
              </a:r>
            </a:p>
            <a:p>
              <a:pPr algn="ctr"/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분리하여 표현할 순 없을까요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744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8831AB1-C234-3EFC-25FF-1EFB84D9A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150"/>
          <a:stretch/>
        </p:blipFill>
        <p:spPr>
          <a:xfrm>
            <a:off x="371475" y="892174"/>
            <a:ext cx="7680468" cy="251956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사다리꼴 11">
            <a:extLst>
              <a:ext uri="{FF2B5EF4-FFF2-40B4-BE49-F238E27FC236}">
                <a16:creationId xmlns:a16="http://schemas.microsoft.com/office/drawing/2014/main" id="{75672401-ACAE-6625-ECBA-43D49DC34625}"/>
              </a:ext>
            </a:extLst>
          </p:cNvPr>
          <p:cNvSpPr/>
          <p:nvPr/>
        </p:nvSpPr>
        <p:spPr>
          <a:xfrm rot="10800000">
            <a:off x="202772" y="277848"/>
            <a:ext cx="586920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A83FC-5E0C-28A9-4A20-0A2906EAA432}"/>
              </a:ext>
            </a:extLst>
          </p:cNvPr>
          <p:cNvSpPr txBox="1"/>
          <p:nvPr/>
        </p:nvSpPr>
        <p:spPr>
          <a:xfrm>
            <a:off x="554217" y="267031"/>
            <a:ext cx="5407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하나의 그래프에서 두 데이터의 상자 그림 그리기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  <a:p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  <a:p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5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50AC8CF5-173C-0E70-754E-50535349B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41046CB-7F78-E513-C344-1F6E6B9977CE}"/>
              </a:ext>
            </a:extLst>
          </p:cNvPr>
          <p:cNvSpPr/>
          <p:nvPr/>
        </p:nvSpPr>
        <p:spPr>
          <a:xfrm>
            <a:off x="381077" y="2868754"/>
            <a:ext cx="2990943" cy="242988"/>
          </a:xfrm>
          <a:prstGeom prst="roundRect">
            <a:avLst/>
          </a:prstGeom>
          <a:noFill/>
          <a:ln w="25400">
            <a:solidFill>
              <a:srgbClr val="ED7D3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179DA7C-5140-72E3-2D3E-540C7CE9C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95" y="1551419"/>
            <a:ext cx="4079932" cy="26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71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199" y="1923246"/>
            <a:ext cx="2691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학습정리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5998" y="1275174"/>
            <a:ext cx="161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239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698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22058" y="845994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한글 폰트 설정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6968B-692F-7591-8287-DA71A3C1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62" y="926156"/>
            <a:ext cx="4769791" cy="105518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</p:pic>
      <p:pic>
        <p:nvPicPr>
          <p:cNvPr id="11" name="Picture 2" descr="C:\Users\casio\매\2023_작업\04. [모션파크]동양미래대_오픈소스_ppt\06.이미지\데이터분석입문_시안\톱니.emf">
            <a:extLst>
              <a:ext uri="{FF2B5EF4-FFF2-40B4-BE49-F238E27FC236}">
                <a16:creationId xmlns:a16="http://schemas.microsoft.com/office/drawing/2014/main" id="{3DCFCA6F-06D7-0A03-50CC-6ACA81FB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96037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6C1923-36D0-D55E-7464-DD6BF79AF004}"/>
              </a:ext>
            </a:extLst>
          </p:cNvPr>
          <p:cNvSpPr txBox="1"/>
          <p:nvPr/>
        </p:nvSpPr>
        <p:spPr>
          <a:xfrm>
            <a:off x="1222058" y="2334333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경고 무시 설정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25752E-F521-9B6D-7E00-65F5E2B9A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362" y="2413506"/>
            <a:ext cx="4117601" cy="17738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37346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698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012" y="1159134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매개변수 </a:t>
            </a:r>
            <a:r>
              <a:rPr lang="en-US" altLang="ko-KR" sz="1500" dirty="0"/>
              <a:t>bins=n </a:t>
            </a:r>
            <a:r>
              <a:rPr lang="ko-KR" altLang="en-US" sz="1500" dirty="0"/>
              <a:t>또는 리스트나 배열</a:t>
            </a:r>
            <a:endParaRPr lang="en-US" altLang="ko-KR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1222058" y="845994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도수 분포표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plt.hist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</a:t>
            </a:r>
          </a:p>
        </p:txBody>
      </p:sp>
      <p:pic>
        <p:nvPicPr>
          <p:cNvPr id="3076" name="Picture 4" descr="C:\Users\casio\매\2023_작업\04. [모션파크]동양미래대_오픈소스_ppt\06.이미지\데이터분석입문_시안\vv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1264491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7EB416-822A-1A30-A5A5-991C8C3A2720}"/>
              </a:ext>
            </a:extLst>
          </p:cNvPr>
          <p:cNvSpPr txBox="1"/>
          <p:nvPr/>
        </p:nvSpPr>
        <p:spPr>
          <a:xfrm>
            <a:off x="1422790" y="1449573"/>
            <a:ext cx="57675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반환 값</a:t>
            </a:r>
            <a:r>
              <a:rPr lang="en-US" altLang="ko-KR" sz="1500" dirty="0"/>
              <a:t>: </a:t>
            </a:r>
            <a:r>
              <a:rPr lang="ko-KR" altLang="en-US" sz="1500" dirty="0"/>
              <a:t>빈도수</a:t>
            </a:r>
            <a:r>
              <a:rPr lang="en-US" altLang="ko-KR" sz="1500" dirty="0"/>
              <a:t>, </a:t>
            </a:r>
            <a:r>
              <a:rPr lang="ko-KR" altLang="en-US" sz="1500" dirty="0"/>
              <a:t>구간 표시 배열 </a:t>
            </a:r>
          </a:p>
        </p:txBody>
      </p:sp>
      <p:pic>
        <p:nvPicPr>
          <p:cNvPr id="11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7E2162C8-5C74-DE07-EB01-0329CC2FF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54" y="1554930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casio\매\2023_작업\04. [모션파크]동양미래대_오픈소스_ppt\06.이미지\데이터분석입문_시안\톱니.emf">
            <a:extLst>
              <a:ext uri="{FF2B5EF4-FFF2-40B4-BE49-F238E27FC236}">
                <a16:creationId xmlns:a16="http://schemas.microsoft.com/office/drawing/2014/main" id="{4F4614D5-636B-7271-9582-3860273E6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93770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DB1AEA-7CA1-1C64-1A65-A8DA4558CC06}"/>
              </a:ext>
            </a:extLst>
          </p:cNvPr>
          <p:cNvSpPr txBox="1"/>
          <p:nvPr/>
        </p:nvSpPr>
        <p:spPr>
          <a:xfrm>
            <a:off x="1410012" y="2245206"/>
            <a:ext cx="64378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500" dirty="0"/>
              <a:t>자료의 분포를 이상치</a:t>
            </a:r>
            <a:r>
              <a:rPr lang="en-US" altLang="ko-KR" sz="1500" dirty="0"/>
              <a:t>, </a:t>
            </a:r>
            <a:r>
              <a:rPr lang="ko-KR" altLang="en-US" sz="1500" dirty="0"/>
              <a:t>최소값</a:t>
            </a:r>
            <a:r>
              <a:rPr lang="en-US" altLang="ko-KR" sz="1500" dirty="0"/>
              <a:t>, 1/4</a:t>
            </a:r>
            <a:r>
              <a:rPr lang="ko-KR" altLang="en-US" sz="1500" dirty="0"/>
              <a:t>값</a:t>
            </a:r>
            <a:r>
              <a:rPr lang="en-US" altLang="ko-KR" sz="1500" dirty="0"/>
              <a:t>, </a:t>
            </a:r>
            <a:r>
              <a:rPr lang="ko-KR" altLang="en-US" sz="1500" dirty="0"/>
              <a:t>중앙 값</a:t>
            </a:r>
            <a:r>
              <a:rPr lang="en-US" altLang="ko-KR" sz="1500" dirty="0"/>
              <a:t>(2/4), 3/4</a:t>
            </a:r>
            <a:r>
              <a:rPr lang="ko-KR" altLang="en-US" sz="1500" dirty="0"/>
              <a:t>값</a:t>
            </a:r>
            <a:r>
              <a:rPr lang="en-US" altLang="ko-KR" sz="1500" dirty="0"/>
              <a:t>, </a:t>
            </a:r>
            <a:r>
              <a:rPr lang="ko-KR" altLang="en-US" sz="1500" dirty="0"/>
              <a:t>최대값을 </a:t>
            </a:r>
            <a:endParaRPr lang="en-US" altLang="ko-KR" sz="1500" dirty="0"/>
          </a:p>
          <a:p>
            <a:pPr marL="0" lvl="1"/>
            <a:r>
              <a:rPr lang="ko-KR" altLang="en-US" sz="1500" dirty="0"/>
              <a:t>박스로 표시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1B63C7-F0D9-E0FC-7DBC-7177BF7B0CA3}"/>
              </a:ext>
            </a:extLst>
          </p:cNvPr>
          <p:cNvSpPr txBox="1"/>
          <p:nvPr/>
        </p:nvSpPr>
        <p:spPr>
          <a:xfrm>
            <a:off x="1222058" y="1932066"/>
            <a:ext cx="2297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박스플롯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plt.boxplot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</a:t>
            </a:r>
          </a:p>
        </p:txBody>
      </p:sp>
      <p:pic>
        <p:nvPicPr>
          <p:cNvPr id="21" name="Picture 4" descr="C:\Users\casio\매\2023_작업\04. [모션파크]동양미래대_오픈소스_ppt\06.이미지\데이터분석입문_시안\vv.emf">
            <a:extLst>
              <a:ext uri="{FF2B5EF4-FFF2-40B4-BE49-F238E27FC236}">
                <a16:creationId xmlns:a16="http://schemas.microsoft.com/office/drawing/2014/main" id="{7FCD3717-C1B9-E4D3-E7D8-EC564E7D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" y="2350563"/>
            <a:ext cx="154095" cy="1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85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2401" y="1692414"/>
            <a:ext cx="3541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한글 폰트 사용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6383" y="1044342"/>
            <a:ext cx="1850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01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1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7" y="277857"/>
            <a:ext cx="220925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경고 무시하기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44CAF7-68FB-A197-7FDD-89E59D47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54" y="891570"/>
            <a:ext cx="5089431" cy="148584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C98F01-C750-D29D-F498-7BC630793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54" y="2571750"/>
            <a:ext cx="4729437" cy="234818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1929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6" y="277856"/>
            <a:ext cx="292924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40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한글 폰트 사용하기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(1)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0BC5ADC-D792-4101-327A-2B02B38D6A89}"/>
              </a:ext>
            </a:extLst>
          </p:cNvPr>
          <p:cNvGrpSpPr/>
          <p:nvPr/>
        </p:nvGrpSpPr>
        <p:grpSpPr>
          <a:xfrm>
            <a:off x="202779" y="699542"/>
            <a:ext cx="8124056" cy="381262"/>
            <a:chOff x="202779" y="447056"/>
            <a:chExt cx="8124056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83A3EC5B-873F-D480-2E8C-97D5226AAF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DE3946-B60F-3738-A5AB-DE9C0CD696A8}"/>
                </a:ext>
              </a:extLst>
            </p:cNvPr>
            <p:cNvSpPr txBox="1"/>
            <p:nvPr/>
          </p:nvSpPr>
          <p:spPr>
            <a:xfrm>
              <a:off x="476609" y="458986"/>
              <a:ext cx="785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그래프의 제목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범례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x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축 및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y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축 레이블에 한글로 내용을 작성하면 어떻게 될까요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?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00CF7A5-C7EF-E35A-19C3-E0DD3825C2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578"/>
          <a:stretch/>
        </p:blipFill>
        <p:spPr>
          <a:xfrm>
            <a:off x="401689" y="1137867"/>
            <a:ext cx="5785922" cy="172674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FB0B15-FC73-78B1-C6DA-7FE2E608E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23" y="2244615"/>
            <a:ext cx="3963117" cy="28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3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6" y="277856"/>
            <a:ext cx="292924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한글 폰트 사용하기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(2)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0BC5ADC-D792-4101-327A-2B02B38D6A89}"/>
              </a:ext>
            </a:extLst>
          </p:cNvPr>
          <p:cNvGrpSpPr/>
          <p:nvPr/>
        </p:nvGrpSpPr>
        <p:grpSpPr>
          <a:xfrm>
            <a:off x="202779" y="699542"/>
            <a:ext cx="3965866" cy="381262"/>
            <a:chOff x="202779" y="447056"/>
            <a:chExt cx="3965866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83A3EC5B-873F-D480-2E8C-97D5226AAF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DE3946-B60F-3738-A5AB-DE9C0CD696A8}"/>
                </a:ext>
              </a:extLst>
            </p:cNvPr>
            <p:cNvSpPr txBox="1"/>
            <p:nvPr/>
          </p:nvSpPr>
          <p:spPr>
            <a:xfrm>
              <a:off x="476609" y="458986"/>
              <a:ext cx="3692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Malgun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 Gothic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은 “맑은 고딕“ 확인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D3F8BD4-5C44-97DA-9F28-9D1262155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426"/>
          <a:stretch/>
        </p:blipFill>
        <p:spPr>
          <a:xfrm>
            <a:off x="539552" y="1527920"/>
            <a:ext cx="8344015" cy="213953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EC2A152-60BD-75D5-8373-19477EF260F4}"/>
              </a:ext>
            </a:extLst>
          </p:cNvPr>
          <p:cNvGrpSpPr/>
          <p:nvPr/>
        </p:nvGrpSpPr>
        <p:grpSpPr>
          <a:xfrm>
            <a:off x="5185543" y="1278103"/>
            <a:ext cx="3935824" cy="638475"/>
            <a:chOff x="1475656" y="1599642"/>
            <a:chExt cx="3574890" cy="638475"/>
          </a:xfrm>
        </p:grpSpPr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0A17F38D-905D-8E20-CB24-28B8A97A5215}"/>
                </a:ext>
              </a:extLst>
            </p:cNvPr>
            <p:cNvSpPr/>
            <p:nvPr/>
          </p:nvSpPr>
          <p:spPr>
            <a:xfrm>
              <a:off x="1475656" y="1599642"/>
              <a:ext cx="3303770" cy="63847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23F19-5EF6-32E2-77D5-7847D96EE462}"/>
                </a:ext>
              </a:extLst>
            </p:cNvPr>
            <p:cNvSpPr txBox="1"/>
            <p:nvPr/>
          </p:nvSpPr>
          <p:spPr>
            <a:xfrm>
              <a:off x="1547664" y="1638293"/>
              <a:ext cx="35028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만약 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macOS 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운영체제를 사용하고 있다면</a:t>
              </a:r>
              <a:endParaRPr lang="en-US" altLang="ko-KR" sz="1500" dirty="0">
                <a:solidFill>
                  <a:schemeClr val="tx2"/>
                </a:solidFill>
                <a:latin typeface="+mn-ea"/>
              </a:endParaRP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“</a:t>
              </a:r>
              <a:r>
                <a:rPr lang="en-US" altLang="ko-KR" sz="1500" dirty="0" err="1">
                  <a:solidFill>
                    <a:schemeClr val="tx2"/>
                  </a:solidFill>
                  <a:latin typeface="+mn-ea"/>
                </a:rPr>
                <a:t>AppleGothic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”</a:t>
              </a:r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이라고 쓰세요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6F8885-032E-5D15-9379-05E222800F74}"/>
              </a:ext>
            </a:extLst>
          </p:cNvPr>
          <p:cNvGrpSpPr/>
          <p:nvPr/>
        </p:nvGrpSpPr>
        <p:grpSpPr>
          <a:xfrm>
            <a:off x="543218" y="1090665"/>
            <a:ext cx="1572778" cy="338554"/>
            <a:chOff x="543218" y="792459"/>
            <a:chExt cx="1572778" cy="3385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81ABA3-DB78-5F8F-2C2E-55BF734CDA72}"/>
                </a:ext>
              </a:extLst>
            </p:cNvPr>
            <p:cNvSpPr txBox="1"/>
            <p:nvPr/>
          </p:nvSpPr>
          <p:spPr>
            <a:xfrm>
              <a:off x="713048" y="792459"/>
              <a:ext cx="1402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지원 폰트 확인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13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3B3C7778-FE95-2A43-46E2-9732BFD059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7904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87BD94-F92C-C51E-4473-5C203308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892175"/>
            <a:ext cx="5676900" cy="18669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BCDAD0-41EB-A646-C303-39A2A9953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149" y="2298621"/>
            <a:ext cx="3278439" cy="256702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사다리꼴 3">
            <a:extLst>
              <a:ext uri="{FF2B5EF4-FFF2-40B4-BE49-F238E27FC236}">
                <a16:creationId xmlns:a16="http://schemas.microsoft.com/office/drawing/2014/main" id="{FF477A14-E60C-A9AB-2AF6-C60E90F89905}"/>
              </a:ext>
            </a:extLst>
          </p:cNvPr>
          <p:cNvSpPr/>
          <p:nvPr/>
        </p:nvSpPr>
        <p:spPr>
          <a:xfrm rot="10800000">
            <a:off x="202776" y="277856"/>
            <a:ext cx="292924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B1651-A45C-A786-D9B4-0B75B72A0F20}"/>
              </a:ext>
            </a:extLst>
          </p:cNvPr>
          <p:cNvSpPr txBox="1"/>
          <p:nvPr/>
        </p:nvSpPr>
        <p:spPr>
          <a:xfrm>
            <a:off x="554217" y="267031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한글 폰트 사용하기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(3)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6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1BEBE0DD-1C33-F0AD-496D-A76F0C433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1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>
            <a:extLst>
              <a:ext uri="{FF2B5EF4-FFF2-40B4-BE49-F238E27FC236}">
                <a16:creationId xmlns:a16="http://schemas.microsoft.com/office/drawing/2014/main" id="{FF477A14-E60C-A9AB-2AF6-C60E90F89905}"/>
              </a:ext>
            </a:extLst>
          </p:cNvPr>
          <p:cNvSpPr/>
          <p:nvPr/>
        </p:nvSpPr>
        <p:spPr>
          <a:xfrm rot="10800000">
            <a:off x="202776" y="277856"/>
            <a:ext cx="292924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B1651-A45C-A786-D9B4-0B75B72A0F20}"/>
              </a:ext>
            </a:extLst>
          </p:cNvPr>
          <p:cNvSpPr txBox="1"/>
          <p:nvPr/>
        </p:nvSpPr>
        <p:spPr>
          <a:xfrm>
            <a:off x="554217" y="267031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한글 폰트 사용하기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(4)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6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1BEBE0DD-1C33-F0AD-496D-A76F0C433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7D0B60-AA5B-1B57-1A89-956EB4C7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3" y="892175"/>
            <a:ext cx="8477872" cy="160099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18FA1E-3050-2FBC-5DB6-121DEC2C3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4" y="2574603"/>
            <a:ext cx="3437956" cy="244555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83C086D-7DD5-5B64-3504-783157FB58BF}"/>
              </a:ext>
            </a:extLst>
          </p:cNvPr>
          <p:cNvGrpSpPr/>
          <p:nvPr/>
        </p:nvGrpSpPr>
        <p:grpSpPr>
          <a:xfrm>
            <a:off x="3972010" y="3478143"/>
            <a:ext cx="3766384" cy="638475"/>
            <a:chOff x="1475656" y="1599642"/>
            <a:chExt cx="3420988" cy="638475"/>
          </a:xfrm>
        </p:grpSpPr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E6380DF0-FBF3-34CD-DA0F-C77EE24E51D1}"/>
                </a:ext>
              </a:extLst>
            </p:cNvPr>
            <p:cNvSpPr/>
            <p:nvPr/>
          </p:nvSpPr>
          <p:spPr>
            <a:xfrm>
              <a:off x="1475656" y="1599642"/>
              <a:ext cx="3420988" cy="63847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CEEDDA-225E-CD51-0AC1-926A06EEFB73}"/>
                </a:ext>
              </a:extLst>
            </p:cNvPr>
            <p:cNvSpPr txBox="1"/>
            <p:nvPr/>
          </p:nvSpPr>
          <p:spPr>
            <a:xfrm>
              <a:off x="1547664" y="1638293"/>
              <a:ext cx="325008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한글로 작성했던 내용들은 잘 표시되지만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,</a:t>
              </a:r>
            </a:p>
            <a:p>
              <a:r>
                <a:rPr lang="ko-KR" altLang="en-US" sz="1500" dirty="0">
                  <a:solidFill>
                    <a:schemeClr val="tx2"/>
                  </a:solidFill>
                  <a:latin typeface="+mn-ea"/>
                </a:rPr>
                <a:t>마이너스 부호가 제대로 표시되지 않습니다</a:t>
              </a:r>
              <a:r>
                <a:rPr lang="en-US" altLang="ko-KR" sz="1500" dirty="0">
                  <a:solidFill>
                    <a:schemeClr val="tx2"/>
                  </a:solidFill>
                  <a:latin typeface="+mn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536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6" y="277856"/>
            <a:ext cx="292924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한글 폰트 사용하기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(5)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0BC5ADC-D792-4101-327A-2B02B38D6A89}"/>
              </a:ext>
            </a:extLst>
          </p:cNvPr>
          <p:cNvGrpSpPr/>
          <p:nvPr/>
        </p:nvGrpSpPr>
        <p:grpSpPr>
          <a:xfrm>
            <a:off x="202779" y="699542"/>
            <a:ext cx="4297688" cy="381262"/>
            <a:chOff x="202779" y="447056"/>
            <a:chExt cx="4297688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83A3EC5B-873F-D480-2E8C-97D5226AAF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DE3946-B60F-3738-A5AB-DE9C0CD696A8}"/>
                </a:ext>
              </a:extLst>
            </p:cNvPr>
            <p:cNvSpPr txBox="1"/>
            <p:nvPr/>
          </p:nvSpPr>
          <p:spPr>
            <a:xfrm>
              <a:off x="476609" y="458986"/>
              <a:ext cx="4023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한글 폰트 사용시 마이너스 부호 표현하기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32691ED-4EFB-1519-3CBD-C23229638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6" y="1145326"/>
            <a:ext cx="4860824" cy="163166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60831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나사렛">
      <a:dk1>
        <a:sysClr val="windowText" lastClr="000000"/>
      </a:dk1>
      <a:lt1>
        <a:sysClr val="window" lastClr="FFFFFF"/>
      </a:lt1>
      <a:dk2>
        <a:srgbClr val="081940"/>
      </a:dk2>
      <a:lt2>
        <a:srgbClr val="B2B2B2"/>
      </a:lt2>
      <a:accent1>
        <a:srgbClr val="3E94EC"/>
      </a:accent1>
      <a:accent2>
        <a:srgbClr val="334587"/>
      </a:accent2>
      <a:accent3>
        <a:srgbClr val="45C3FB"/>
      </a:accent3>
      <a:accent4>
        <a:srgbClr val="396CA5"/>
      </a:accent4>
      <a:accent5>
        <a:srgbClr val="5B9BD5"/>
      </a:accent5>
      <a:accent6>
        <a:srgbClr val="FFD500"/>
      </a:accent6>
      <a:hlink>
        <a:srgbClr val="0563C1"/>
      </a:hlink>
      <a:folHlink>
        <a:srgbClr val="954F72"/>
      </a:folHlink>
    </a:clrScheme>
    <a:fontScheme name="Tmon몬소리">
      <a:majorFont>
        <a:latin typeface="Tmon몬소리 Black"/>
        <a:ea typeface="Tmon몬소리 Black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559</Words>
  <Application>Microsoft Office PowerPoint</Application>
  <PresentationFormat>화면 슬라이드 쇼(16:9)</PresentationFormat>
  <Paragraphs>95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Tmon몬소리 Black</vt:lpstr>
      <vt:lpstr>Rix열정도</vt:lpstr>
      <vt:lpstr>LAB디지털</vt:lpstr>
      <vt:lpstr>나눔스퀘어 Bold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casiopea09@naver.com</dc:creator>
  <cp:lastModifiedBy>김보배</cp:lastModifiedBy>
  <cp:revision>68</cp:revision>
  <dcterms:created xsi:type="dcterms:W3CDTF">2023-02-01T00:42:40Z</dcterms:created>
  <dcterms:modified xsi:type="dcterms:W3CDTF">2024-08-28T02:11:01Z</dcterms:modified>
</cp:coreProperties>
</file>